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308" r:id="rId3"/>
    <p:sldId id="278" r:id="rId4"/>
    <p:sldId id="311" r:id="rId5"/>
    <p:sldId id="310" r:id="rId6"/>
    <p:sldId id="314" r:id="rId7"/>
    <p:sldId id="338" r:id="rId8"/>
    <p:sldId id="339" r:id="rId9"/>
    <p:sldId id="261" r:id="rId10"/>
    <p:sldId id="313" r:id="rId11"/>
    <p:sldId id="272" r:id="rId12"/>
    <p:sldId id="309" r:id="rId13"/>
    <p:sldId id="292" r:id="rId14"/>
    <p:sldId id="293" r:id="rId15"/>
    <p:sldId id="315" r:id="rId16"/>
    <p:sldId id="316" r:id="rId17"/>
    <p:sldId id="317" r:id="rId18"/>
    <p:sldId id="318" r:id="rId19"/>
    <p:sldId id="319" r:id="rId20"/>
    <p:sldId id="320" r:id="rId21"/>
    <p:sldId id="312" r:id="rId22"/>
    <p:sldId id="321" r:id="rId23"/>
    <p:sldId id="322" r:id="rId24"/>
    <p:sldId id="323" r:id="rId25"/>
    <p:sldId id="329" r:id="rId26"/>
    <p:sldId id="331" r:id="rId27"/>
    <p:sldId id="333" r:id="rId28"/>
    <p:sldId id="334" r:id="rId29"/>
    <p:sldId id="326" r:id="rId30"/>
    <p:sldId id="337" r:id="rId31"/>
    <p:sldId id="324" r:id="rId32"/>
    <p:sldId id="328" r:id="rId33"/>
  </p:sldIdLst>
  <p:sldSz cx="9144000" cy="6858000" type="screen4x3"/>
  <p:notesSz cx="6797675" cy="99314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2B3C"/>
    <a:srgbClr val="990033"/>
    <a:srgbClr val="EF2D49"/>
    <a:srgbClr val="FFE6B9"/>
    <a:srgbClr val="FFCB6D"/>
    <a:srgbClr val="DF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01" autoAdjust="0"/>
    <p:restoredTop sz="94208" autoAdjust="0"/>
  </p:normalViewPr>
  <p:slideViewPr>
    <p:cSldViewPr>
      <p:cViewPr varScale="1">
        <p:scale>
          <a:sx n="119" d="100"/>
          <a:sy n="119" d="100"/>
        </p:scale>
        <p:origin x="1976"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40" y="-96"/>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657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4" y="0"/>
            <a:ext cx="2945659" cy="496571"/>
          </a:xfrm>
          <a:prstGeom prst="rect">
            <a:avLst/>
          </a:prstGeom>
        </p:spPr>
        <p:txBody>
          <a:bodyPr vert="horz" lIns="91440" tIns="45720" rIns="91440" bIns="45720" rtlCol="0"/>
          <a:lstStyle>
            <a:lvl1pPr algn="r">
              <a:defRPr sz="1200"/>
            </a:lvl1pPr>
          </a:lstStyle>
          <a:p>
            <a:fld id="{1028290D-17A8-4FFA-89D9-58CA4207582B}" type="datetimeFigureOut">
              <a:rPr lang="it-IT" smtClean="0"/>
              <a:pPr/>
              <a:t>05/02/18</a:t>
            </a:fld>
            <a:endParaRPr lang="it-IT"/>
          </a:p>
        </p:txBody>
      </p:sp>
      <p:sp>
        <p:nvSpPr>
          <p:cNvPr id="4" name="Segnaposto piè di pagina 3"/>
          <p:cNvSpPr>
            <a:spLocks noGrp="1"/>
          </p:cNvSpPr>
          <p:nvPr>
            <p:ph type="ftr" sz="quarter" idx="2"/>
          </p:nvPr>
        </p:nvSpPr>
        <p:spPr>
          <a:xfrm>
            <a:off x="1" y="9433107"/>
            <a:ext cx="2945659" cy="496571"/>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4" y="9433107"/>
            <a:ext cx="2945659" cy="496571"/>
          </a:xfrm>
          <a:prstGeom prst="rect">
            <a:avLst/>
          </a:prstGeom>
        </p:spPr>
        <p:txBody>
          <a:bodyPr vert="horz" lIns="91440" tIns="45720" rIns="91440" bIns="45720" rtlCol="0" anchor="b"/>
          <a:lstStyle>
            <a:lvl1pPr algn="r">
              <a:defRPr sz="1200"/>
            </a:lvl1pPr>
          </a:lstStyle>
          <a:p>
            <a:fld id="{95032878-4E0C-4972-983B-574FE68085E0}" type="slidenum">
              <a:rPr lang="it-IT" smtClean="0"/>
              <a:pPr/>
              <a:t>‹N›</a:t>
            </a:fld>
            <a:endParaRPr lang="it-IT"/>
          </a:p>
        </p:txBody>
      </p:sp>
    </p:spTree>
    <p:extLst>
      <p:ext uri="{BB962C8B-B14F-4D97-AF65-F5344CB8AC3E}">
        <p14:creationId xmlns:p14="http://schemas.microsoft.com/office/powerpoint/2010/main" val="1308808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657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0"/>
            <a:ext cx="2945659" cy="496571"/>
          </a:xfrm>
          <a:prstGeom prst="rect">
            <a:avLst/>
          </a:prstGeom>
        </p:spPr>
        <p:txBody>
          <a:bodyPr vert="horz" lIns="91440" tIns="45720" rIns="91440" bIns="45720" rtlCol="0"/>
          <a:lstStyle>
            <a:lvl1pPr algn="r">
              <a:defRPr sz="1200"/>
            </a:lvl1pPr>
          </a:lstStyle>
          <a:p>
            <a:fld id="{A652FC95-9C8E-44A1-B5A6-E127247E0A2B}" type="datetimeFigureOut">
              <a:rPr lang="it-IT" smtClean="0"/>
              <a:pPr/>
              <a:t>05/02/18</a:t>
            </a:fld>
            <a:endParaRPr lang="it-IT"/>
          </a:p>
        </p:txBody>
      </p:sp>
      <p:sp>
        <p:nvSpPr>
          <p:cNvPr id="4" name="Segnaposto immagine diapositiva 3"/>
          <p:cNvSpPr>
            <a:spLocks noGrp="1" noRot="1" noChangeAspect="1"/>
          </p:cNvSpPr>
          <p:nvPr>
            <p:ph type="sldImg" idx="2"/>
          </p:nvPr>
        </p:nvSpPr>
        <p:spPr>
          <a:xfrm>
            <a:off x="917575" y="746125"/>
            <a:ext cx="4962525" cy="3722688"/>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7416"/>
            <a:ext cx="5438140" cy="4469131"/>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33107"/>
            <a:ext cx="2945659" cy="496571"/>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33107"/>
            <a:ext cx="2945659" cy="496571"/>
          </a:xfrm>
          <a:prstGeom prst="rect">
            <a:avLst/>
          </a:prstGeom>
        </p:spPr>
        <p:txBody>
          <a:bodyPr vert="horz" lIns="91440" tIns="45720" rIns="91440" bIns="45720" rtlCol="0" anchor="b"/>
          <a:lstStyle>
            <a:lvl1pPr algn="r">
              <a:defRPr sz="1200"/>
            </a:lvl1pPr>
          </a:lstStyle>
          <a:p>
            <a:fld id="{E8A71DEA-8714-4571-BE21-350DBB3CD1CD}" type="slidenum">
              <a:rPr lang="it-IT" smtClean="0"/>
              <a:pPr/>
              <a:t>‹N›</a:t>
            </a:fld>
            <a:endParaRPr lang="it-IT"/>
          </a:p>
        </p:txBody>
      </p:sp>
    </p:spTree>
    <p:extLst>
      <p:ext uri="{BB962C8B-B14F-4D97-AF65-F5344CB8AC3E}">
        <p14:creationId xmlns:p14="http://schemas.microsoft.com/office/powerpoint/2010/main" val="2195499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8A71DEA-8714-4571-BE21-350DBB3CD1CD}" type="slidenum">
              <a:rPr lang="it-IT" smtClean="0"/>
              <a:pPr/>
              <a:t>25</a:t>
            </a:fld>
            <a:endParaRPr lang="it-IT"/>
          </a:p>
        </p:txBody>
      </p:sp>
    </p:spTree>
    <p:extLst>
      <p:ext uri="{BB962C8B-B14F-4D97-AF65-F5344CB8AC3E}">
        <p14:creationId xmlns:p14="http://schemas.microsoft.com/office/powerpoint/2010/main" val="3969579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8A71DEA-8714-4571-BE21-350DBB3CD1CD}" type="slidenum">
              <a:rPr lang="it-IT" smtClean="0"/>
              <a:pPr/>
              <a:t>26</a:t>
            </a:fld>
            <a:endParaRPr lang="it-IT"/>
          </a:p>
        </p:txBody>
      </p:sp>
    </p:spTree>
    <p:extLst>
      <p:ext uri="{BB962C8B-B14F-4D97-AF65-F5344CB8AC3E}">
        <p14:creationId xmlns:p14="http://schemas.microsoft.com/office/powerpoint/2010/main" val="3969579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8A71DEA-8714-4571-BE21-350DBB3CD1CD}" type="slidenum">
              <a:rPr lang="it-IT" smtClean="0"/>
              <a:pPr/>
              <a:t>27</a:t>
            </a:fld>
            <a:endParaRPr lang="it-IT"/>
          </a:p>
        </p:txBody>
      </p:sp>
    </p:spTree>
    <p:extLst>
      <p:ext uri="{BB962C8B-B14F-4D97-AF65-F5344CB8AC3E}">
        <p14:creationId xmlns:p14="http://schemas.microsoft.com/office/powerpoint/2010/main" val="3969579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8A71DEA-8714-4571-BE21-350DBB3CD1CD}" type="slidenum">
              <a:rPr lang="it-IT" smtClean="0"/>
              <a:pPr/>
              <a:t>28</a:t>
            </a:fld>
            <a:endParaRPr lang="it-IT"/>
          </a:p>
        </p:txBody>
      </p:sp>
    </p:spTree>
    <p:extLst>
      <p:ext uri="{BB962C8B-B14F-4D97-AF65-F5344CB8AC3E}">
        <p14:creationId xmlns:p14="http://schemas.microsoft.com/office/powerpoint/2010/main" val="3969579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3D8757C9-F51B-4C51-B5BD-2379F61F8740}" type="datetimeFigureOut">
              <a:rPr lang="it-IT" smtClean="0"/>
              <a:pPr/>
              <a:t>05/02/18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D8757C9-F51B-4C51-B5BD-2379F61F8740}" type="datetimeFigureOut">
              <a:rPr lang="it-IT" smtClean="0"/>
              <a:pPr/>
              <a:t>05/02/18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D8757C9-F51B-4C51-B5BD-2379F61F8740}" type="datetimeFigureOut">
              <a:rPr lang="it-IT" smtClean="0"/>
              <a:pPr/>
              <a:t>05/02/18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D8757C9-F51B-4C51-B5BD-2379F61F8740}" type="datetimeFigureOut">
              <a:rPr lang="it-IT" smtClean="0"/>
              <a:pPr/>
              <a:t>05/02/18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3D8757C9-F51B-4C51-B5BD-2379F61F8740}" type="datetimeFigureOut">
              <a:rPr lang="it-IT" smtClean="0"/>
              <a:pPr/>
              <a:t>05/02/18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3D8757C9-F51B-4C51-B5BD-2379F61F8740}" type="datetimeFigureOut">
              <a:rPr lang="it-IT" smtClean="0"/>
              <a:pPr/>
              <a:t>05/02/18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3D8757C9-F51B-4C51-B5BD-2379F61F8740}" type="datetimeFigureOut">
              <a:rPr lang="it-IT" smtClean="0"/>
              <a:pPr/>
              <a:t>05/02/18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3D8757C9-F51B-4C51-B5BD-2379F61F8740}" type="datetimeFigureOut">
              <a:rPr lang="it-IT" smtClean="0"/>
              <a:pPr/>
              <a:t>05/02/18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D8757C9-F51B-4C51-B5BD-2379F61F8740}" type="datetimeFigureOut">
              <a:rPr lang="it-IT" smtClean="0"/>
              <a:pPr/>
              <a:t>05/02/18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3D8757C9-F51B-4C51-B5BD-2379F61F8740}" type="datetimeFigureOut">
              <a:rPr lang="it-IT" smtClean="0"/>
              <a:pPr/>
              <a:t>05/02/18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3D8757C9-F51B-4C51-B5BD-2379F61F8740}" type="datetimeFigureOut">
              <a:rPr lang="it-IT" smtClean="0"/>
              <a:pPr/>
              <a:t>05/02/18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757C9-F51B-4C51-B5BD-2379F61F8740}" type="datetimeFigureOut">
              <a:rPr lang="it-IT" smtClean="0"/>
              <a:pPr/>
              <a:t>05/02/18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9A24C-6547-4AB3-88F1-BBEA01814F7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google.it/url?sa=i&amp;rct=j&amp;q=&amp;esrc=s&amp;frm=1&amp;source=images&amp;cd=&amp;cad=rja&amp;uact=8&amp;ved=0ahUKEwiCkKDGtvXXAhWD_aQKHTCOCkQQjRwIBw&amp;url=http://www.comune.valsamoggia.bo.it/index.php/giovani&amp;psig=AOvVaw0NIcsxjclD9mqw_znK72cj&amp;ust=1512651057518191" TargetMode="External"/><Relationship Id="rId3" Type="http://schemas.openxmlformats.org/officeDocument/2006/relationships/image" Target="../media/image15.jpeg"/><Relationship Id="rId7" Type="http://schemas.openxmlformats.org/officeDocument/2006/relationships/image" Target="../media/image17.jpeg"/><Relationship Id="rId2" Type="http://schemas.openxmlformats.org/officeDocument/2006/relationships/hyperlink" Target="http://www.google.it/url?sa=i&amp;rct=j&amp;q=&amp;esrc=s&amp;frm=1&amp;source=images&amp;cd=&amp;cad=rja&amp;uact=8&amp;ved=0ahUKEwj23IbSlfXXAhVE2aQKHdOnASUQjRwIBw&amp;url=http://www.pcacademy.it/corsi_aziende.html&amp;psig=AOvVaw3P1aPH749oTnu09CGZfdSW&amp;ust=1512642214203715" TargetMode="External"/><Relationship Id="rId1" Type="http://schemas.openxmlformats.org/officeDocument/2006/relationships/slideLayout" Target="../slideLayouts/slideLayout2.xml"/><Relationship Id="rId6" Type="http://schemas.openxmlformats.org/officeDocument/2006/relationships/hyperlink" Target="https://www.google.it/url?sa=i&amp;rct=j&amp;q=&amp;esrc=s&amp;frm=1&amp;source=images&amp;cd=&amp;cad=rja&amp;uact=8&amp;ved=&amp;url=https://commons.wikimedia.org/wiki/File:Mapa_regioes_italianas.jpg&amp;psig=AOvVaw2cX7dm28xDwhsExCZhJed_&amp;ust=1512650967924974" TargetMode="External"/><Relationship Id="rId5" Type="http://schemas.openxmlformats.org/officeDocument/2006/relationships/image" Target="../media/image16.jpeg"/><Relationship Id="rId4" Type="http://schemas.openxmlformats.org/officeDocument/2006/relationships/hyperlink" Target="http://www.google.it/url?sa=i&amp;rct=j&amp;q=&amp;esrc=s&amp;frm=1&amp;source=images&amp;cd=&amp;cad=rja&amp;uact=8&amp;ved=0ahUKEwjrh-fwtfXXAhWI6KQKHcsQDVAQjRwIBw&amp;url=http://www.vesuviolive.it/ultime-notizie/80161-unicredit-il-nord-e-ricco-perche-esporta-i-prodotti-al-sud/&amp;psig=AOvVaw3nqXTKUq5bt70EoVGPxLfI&amp;ust=1512650884117029" TargetMode="External"/><Relationship Id="rId9"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s://www.google.it/url?sa=i&amp;rct=j&amp;q=&amp;esrc=s&amp;frm=1&amp;source=images&amp;cd=&amp;cad=rja&amp;uact=8&amp;ved=0ahUKEwiwvcyimvXXAhVSFuwKHQm3Ba8QjRwIBw&amp;url=https://www.adworldexperience.it/novita-adwords-maggio2012/&amp;psig=AOvVaw3q66EXilC3pFxPqBe0rwIP&amp;ust=1512643461171457" TargetMode="External"/><Relationship Id="rId1" Type="http://schemas.openxmlformats.org/officeDocument/2006/relationships/slideLayout" Target="../slideLayouts/slideLayout5.xml"/><Relationship Id="rId5" Type="http://schemas.openxmlformats.org/officeDocument/2006/relationships/image" Target="../media/image20.jpeg"/><Relationship Id="rId4" Type="http://schemas.openxmlformats.org/officeDocument/2006/relationships/hyperlink" Target="https://www.google.it/url?sa=i&amp;rct=j&amp;q=&amp;esrc=s&amp;frm=1&amp;source=images&amp;cd=&amp;cad=rja&amp;uact=8&amp;ved=0ahUKEwjkwZmNntLYAhVJPBQKHe_lAR0QjRwIBw&amp;url=https://it.dreamstime.com/fotografia-stock-ami-il-mio-progetto-image42890083&amp;psig=AOvVaw1-igQs8R8nO5U0iHvSoqDr&amp;ust=151583995922938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www.google.it/url?sa=i&amp;rct=j&amp;q=&amp;esrc=s&amp;frm=1&amp;source=images&amp;cd=&amp;cad=rja&amp;uact=8&amp;ved=0ahUKEwjkwZmNntLYAhVJPBQKHe_lAR0QjRwIBw&amp;url=http://www.hsakft.hu/szolgaltatasaink/letszam-kiszervezes/&amp;psig=AOvVaw1-igQs8R8nO5U0iHvSoqDr&amp;ust=1515839959229385" TargetMode="External"/><Relationship Id="rId1" Type="http://schemas.openxmlformats.org/officeDocument/2006/relationships/slideLayout" Target="../slideLayouts/slideLayout5.xml"/><Relationship Id="rId5" Type="http://schemas.openxmlformats.org/officeDocument/2006/relationships/image" Target="../media/image22.png"/><Relationship Id="rId4" Type="http://schemas.openxmlformats.org/officeDocument/2006/relationships/hyperlink" Target="http://www.google.it/url?sa=i&amp;rct=j&amp;q=&amp;esrc=s&amp;frm=1&amp;source=images&amp;cd=&amp;cad=rja&amp;uact=8&amp;ved=0ahUKEwjtsJ7qqPXXAhXIxqQKHdevAXEQjRwIBw&amp;url=http://www.ispontecorvo.it/pvw/app/FRII0008/pvw_sito.php?sede_codice=FRII0008&amp;page=1812820&amp;psig=AOvVaw1Bnf6l16nbb6k3ikGndj8H&amp;ust=1512647393000685"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hyperlink" Target="http://www.google.it/url?sa=i&amp;rct=j&amp;q=&amp;esrc=s&amp;frm=1&amp;source=images&amp;cd=&amp;cad=rja&amp;uact=8&amp;ved=0ahUKEwjO9Lm8qoTYAhVH56QKHQSaDj4QjRwIBw&amp;url=http://www.fesr.regione.lombardia.it/wps/portal/PROUE/FESR/autorita-e-organi/comitato-di-sorveglianza&amp;psig=AOvVaw0BdZSdG_q3AHfIdoOkBkxi&amp;ust=151316315596251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hyperlink" Target="http://www.google.it/url?sa=i&amp;rct=j&amp;q=&amp;esrc=s&amp;frm=1&amp;source=images&amp;cd=&amp;cad=rja&amp;uact=8&amp;ved=0ahUKEwjKg6auqfXXAhVN6KQKHciHBIUQjRwIBw&amp;url=http://www.proteofaresapere.it/corsi/formazione/bolds17ott16&amp;psig=AOvVaw0RbqK-WR1oe7Pwb9jcNrPN&amp;ust=151264752119181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hyperlink" Target="https://www.google.it/url?sa=i&amp;rct=j&amp;q=&amp;esrc=s&amp;frm=1&amp;source=images&amp;cd=&amp;ved=0ahUKEwjsgtygsoTYAhWR56QKHcKmDHEQjRwIBw&amp;url=https://www.francescasacca.it/blog-psicologo-roma/uscire-dalla-dipendenza-affettiva/sei-un-dipendente-affettivo-misuralo-con-un-test/&amp;psig=AOvVaw3bbuUNni4KtijxyGPRzwum&amp;ust=1513165289557039"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hyperlink" Target="http://www.google.it/url?sa=i&amp;rct=j&amp;q=&amp;esrc=s&amp;frm=1&amp;source=images&amp;cd=&amp;ved=0ahUKEwiu8ZOMs4TYAhWSF-wKHTkfAgMQjRwIBw&amp;url=http://it.dragonball.wikia.com/wiki/File:Avviso-importante.png&amp;psig=AOvVaw26b5LE-DctgBQkjuvuCG4C&amp;ust=1513165525788048"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hyperlink" Target="https://www.google.it/url?sa=i&amp;rct=j&amp;q=&amp;esrc=s&amp;frm=1&amp;source=images&amp;cd=&amp;cad=rja&amp;uact=8&amp;ved=&amp;url=https://www.dreamstime.com/royalty-free-stock-images-person-problem-missing-piece-puzzle-find-solution-image17750929&amp;psig=AOvVaw2AKlcacqmPM4V6pd24gOv2&amp;ust=1513165837320492"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hyperlink" Target="https://www.google.it/url?sa=i&amp;rct=j&amp;q=&amp;esrc=s&amp;frm=1&amp;source=images&amp;cd=&amp;cad=rja&amp;uact=8&amp;ved=&amp;url=https://www.estormwater.com/grand-view-research-forecasts-global-geotextiles-market&amp;psig=AOvVaw2AKlcacqmPM4V6pd24gOv2&amp;ust=1513165837320492"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hyperlink" Target="http://www.google.it/url?sa=i&amp;rct=j&amp;q=&amp;esrc=s&amp;frm=1&amp;source=images&amp;cd=&amp;cad=rja&amp;uact=8&amp;ved=0ahUKEwj1k-Kb2IbYAhXQCuwKHdCkDGwQjRwIBw&amp;url=http://www.verdeazzurronotizie.it/lucca-creative-hub-139-le-domande-ammesse-alla-fase-di-valutazione/&amp;psig=AOvVaw1SxaaC-LxMUVvOf-6PpTJu&amp;ust=151324421804593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it/url?sa=i&amp;rct=j&amp;q=&amp;esrc=s&amp;frm=1&amp;source=images&amp;cd=&amp;ved=0ahUKEwi5_6exifXXAhUC_aQKHTjeDaYQjRwIBw&amp;url=https://www.arcistrauss.it/chi-siamo/obiettivi/&amp;psig=AOvVaw3qhEEaoFrH94mur9TiLM2Z&amp;ust=1512638954152801"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www.google.it/url?sa=i&amp;rct=j&amp;q=&amp;esrc=s&amp;frm=1&amp;source=images&amp;cd=&amp;cad=rja&amp;uact=8&amp;ved=0ahUKEwiFxt-zo_XXAhXE_aQKHRCiDJkQjRwIBw&amp;url=http://www.crescitamentale.it/eventi/seminario-gratuito-di-crescita-personale-raggiungere-i-propri-obiettivi-4-passi-per-mettere-le-gambe-ai-propri-sogni/&amp;psig=AOvVaw1QCYmG-cVFuw9CvhcjVRBH&amp;ust=1512645937286463"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hyperlink" Target="https://www.google.it/url?sa=i&amp;rct=j&amp;q=&amp;esrc=s&amp;frm=1&amp;source=images&amp;cd=&amp;cad=rja&amp;uact=8&amp;ved=0ahUKEwiUgvfF4obYAhWL2aQKHfCMBm8QjRwIBw&amp;url=https://pixabay.com/en/puzzle-last-particles-piece-654956/&amp;psig=AOvVaw0VH2Fea4GfIfiZ79GolRaH&amp;ust=1513247007206048" TargetMode="External"/><Relationship Id="rId1" Type="http://schemas.openxmlformats.org/officeDocument/2006/relationships/slideLayout" Target="../slideLayouts/slideLayout2.xml"/><Relationship Id="rId5" Type="http://schemas.openxmlformats.org/officeDocument/2006/relationships/image" Target="../media/image31.gif"/><Relationship Id="rId4" Type="http://schemas.openxmlformats.org/officeDocument/2006/relationships/hyperlink" Target="http://www.google.it/url?sa=i&amp;rct=j&amp;q=&amp;esrc=s&amp;frm=1&amp;source=images&amp;cd=&amp;cad=rja&amp;uact=8&amp;ved=0ahUKEwi_oYiH44bYAhULDOwKHdd-Cm0QjRwIBw&amp;url=http://www.geometrict.it/News-file-article-sid-863.html&amp;psig=AOvVaw1DmVcdUkznEhjI0g20fQQq&amp;ust=1513247063043958"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google.it/url?sa=i&amp;rct=j&amp;q=&amp;esrc=s&amp;frm=1&amp;source=images&amp;cd=&amp;cad=rja&amp;uact=8&amp;ved=0ahUKEwiTgsfZsvXXAhWMvRoKHV5mD5QQjRwIBw&amp;url=http://www.bitmat.it/blog/news/62849/digitalizzazione-potere-della-dematerializzazione&amp;psig=AOvVaw0ELgMVtziuyv5ytIKuPQbu&amp;ust=1512650049479660" TargetMode="External"/><Relationship Id="rId3" Type="http://schemas.openxmlformats.org/officeDocument/2006/relationships/image" Target="../media/image32.jpeg"/><Relationship Id="rId7" Type="http://schemas.openxmlformats.org/officeDocument/2006/relationships/image" Target="../media/image34.jpeg"/><Relationship Id="rId2" Type="http://schemas.openxmlformats.org/officeDocument/2006/relationships/hyperlink" Target="http://www.google.it/url?sa=i&amp;rct=j&amp;q=&amp;esrc=s&amp;frm=1&amp;source=images&amp;cd=&amp;cad=rja&amp;uact=8&amp;ved=0ahUKEwjO65XYsfXXAhWIfhoKHXVnAJMQjRwIBw&amp;url=http://www.liceogioia.it/flessibilita.html&amp;psig=AOvVaw3R19LZ35tvZ7kF1qOKd6Ew&amp;ust=1512649774336492" TargetMode="External"/><Relationship Id="rId1" Type="http://schemas.openxmlformats.org/officeDocument/2006/relationships/slideLayout" Target="../slideLayouts/slideLayout2.xml"/><Relationship Id="rId6" Type="http://schemas.openxmlformats.org/officeDocument/2006/relationships/hyperlink" Target="http://www.google.it/url?sa=i&amp;rct=j&amp;q=&amp;esrc=s&amp;frm=1&amp;source=images&amp;cd=&amp;ved=0ahUKEwjY8ZGDsvXXAhUMVhoKHSd0BpEQjRwIBw&amp;url=http://devitidemarco.gov.it/monitoraggio-ptof-2015-16/&amp;psig=AOvVaw3KbJOaNIDm87u4jJb4AWO0&amp;ust=1512649865889000" TargetMode="External"/><Relationship Id="rId5" Type="http://schemas.openxmlformats.org/officeDocument/2006/relationships/image" Target="../media/image33.gif"/><Relationship Id="rId4" Type="http://schemas.openxmlformats.org/officeDocument/2006/relationships/hyperlink" Target="http://www.google.it/url?sa=i&amp;rct=j&amp;q=&amp;esrc=s&amp;frm=1&amp;source=images&amp;cd=&amp;cad=rja&amp;uact=8&amp;ved=0ahUKEwiRi9TysfXXAhXHWxoKHWWlAqwQjRwIBw&amp;url=http://www.bomasoftware.it/software/portabilita-dati.html&amp;psig=AOvVaw1NIsY_pRvaXOn6JN7RL6pz&amp;ust=1512649817059044" TargetMode="External"/><Relationship Id="rId9" Type="http://schemas.openxmlformats.org/officeDocument/2006/relationships/image" Target="../media/image35.jpeg"/></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6.jpeg"/><Relationship Id="rId7" Type="http://schemas.openxmlformats.org/officeDocument/2006/relationships/image" Target="../media/image14.jpeg"/><Relationship Id="rId2" Type="http://schemas.openxmlformats.org/officeDocument/2006/relationships/hyperlink" Target="https://www.google.it/url?sa=i&amp;rct=j&amp;q=&amp;esrc=s&amp;frm=1&amp;source=images&amp;cd=&amp;cad=rja&amp;uact=8&amp;ved=0ahUKEwjc24LD6IvYAhVF_KQKHQUICqgQjRwIBw&amp;url=https://www.psicologa-modena.com/psico-strategie-in-pillole/legami/&amp;psig=AOvVaw1Uv4XkKPZsNgrrbGtrkb6r&amp;ust=1513420410290850" TargetMode="External"/><Relationship Id="rId1" Type="http://schemas.openxmlformats.org/officeDocument/2006/relationships/slideLayout" Target="../slideLayouts/slideLayout2.xml"/><Relationship Id="rId6" Type="http://schemas.openxmlformats.org/officeDocument/2006/relationships/hyperlink" Target="https://www.google.it/url?sa=i&amp;rct=j&amp;q=&amp;esrc=s&amp;frm=1&amp;source=images&amp;cd=&amp;cad=rja&amp;uact=8&amp;ved=0ahUKEwitrPv908_YAhURJuwKHRz_C-EQjRwIBw&amp;url=https://www.alm-store.de/en/93-operating-instructions-for-the-thermostat-s803.html&amp;psig=AOvVaw1SFT6M304Jl3GJKLnhHLSJ&amp;ust=1515751295815165" TargetMode="External"/><Relationship Id="rId5" Type="http://schemas.openxmlformats.org/officeDocument/2006/relationships/image" Target="../media/image37.gif"/><Relationship Id="rId4" Type="http://schemas.openxmlformats.org/officeDocument/2006/relationships/hyperlink" Target="http://www.google.it/url?sa=i&amp;rct=j&amp;q=&amp;esrc=s&amp;frm=1&amp;source=images&amp;cd=&amp;cad=rja&amp;uact=8&amp;ved=0ahUKEwjfv4qL6YvYAhVO_qQKHdIICUIQjRwIBw&amp;url=http://www.fiscooggi.it/dalle-regioni/veneto/articolo/operazione-%E2%80%9Cnight-and-day%E2%80%9D-controlli-del-fisco-alla-cassa&amp;psig=AOvVaw3pXrbs04JCWU_r9dyiw0N1&amp;ust=1513420521660921"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google.it/url?sa=i&amp;rct=j&amp;q=&amp;esrc=s&amp;frm=1&amp;source=images&amp;cd=&amp;cad=rja&amp;uact=8&amp;ved=0ahUKEwiK6Kmz7IvYAhWMDewKHY5BAKgQjRwIBw&amp;url=http://www.enisan.it/index.php/it/solare-terodinamico/&amp;psig=AOvVaw0CfjNMQ3bj87-5krqwSjIK&amp;ust=1513421420630844" TargetMode="External"/><Relationship Id="rId2" Type="http://schemas.openxmlformats.org/officeDocument/2006/relationships/hyperlink" Target="http://prin.miur.it/" TargetMode="External"/><Relationship Id="rId1" Type="http://schemas.openxmlformats.org/officeDocument/2006/relationships/slideLayout" Target="../slideLayouts/slideLayout2.xml"/><Relationship Id="rId6" Type="http://schemas.openxmlformats.org/officeDocument/2006/relationships/image" Target="../media/image39.jpeg"/><Relationship Id="rId5" Type="http://schemas.openxmlformats.org/officeDocument/2006/relationships/hyperlink" Target="http://www.google.it/url?sa=i&amp;rct=j&amp;q=&amp;esrc=s&amp;frm=1&amp;source=images&amp;cd=&amp;cad=rja&amp;uact=8&amp;ved=0ahUKEwjNoonb7YvYAhWDCOwKHe--BSMQjRwIBw&amp;url=http://www.consorzioparsifal.it/news/n8517_p1/associazioni-presentate-le-linee-guida-per-le-domande-di-contributo.html&amp;psig=AOvVaw0YaRgExYVs1tbsq6vXPABT&amp;ust=1513421718359395" TargetMode="External"/><Relationship Id="rId4" Type="http://schemas.openxmlformats.org/officeDocument/2006/relationships/image" Target="../media/image38.png"/></Relationships>
</file>

<file path=ppt/slides/_rels/slide25.xml.rels><?xml version="1.0" encoding="UTF-8" standalone="yes"?>
<Relationships xmlns="http://schemas.openxmlformats.org/package/2006/relationships"><Relationship Id="rId3" Type="http://schemas.openxmlformats.org/officeDocument/2006/relationships/hyperlink" Target="https://www.google.it/url?sa=i&amp;rct=j&amp;q=&amp;esrc=s&amp;frm=1&amp;source=images&amp;cd=&amp;cad=rja&amp;uact=8&amp;ved=0ahUKEwjywL7e4crYAhXC26QKHRiYCWEQjRwIBw&amp;url=https://www.laredazione.eu/economia-novita-per-le-imprese-europee-verso-un-fisco-comunitario/&amp;psig=AOvVaw2-tTUTpIrINIyIWLhF9bvX&amp;ust=1515583185894809"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2.jpeg"/><Relationship Id="rId5" Type="http://schemas.openxmlformats.org/officeDocument/2006/relationships/image" Target="../media/image41.png"/><Relationship Id="rId4" Type="http://schemas.openxmlformats.org/officeDocument/2006/relationships/image" Target="../media/image40.jpeg"/></Relationships>
</file>

<file path=ppt/slides/_rels/slide26.xml.rels><?xml version="1.0" encoding="UTF-8" standalone="yes"?>
<Relationships xmlns="http://schemas.openxmlformats.org/package/2006/relationships"><Relationship Id="rId3" Type="http://schemas.openxmlformats.org/officeDocument/2006/relationships/hyperlink" Target="http://www.google.it/url?sa=i&amp;rct=j&amp;q=&amp;esrc=s&amp;frm=1&amp;source=images&amp;cd=&amp;cad=rja&amp;uact=8&amp;ved=0ahUKEwj7hJH568rYAhXSCuwKHeWKCA8QjRwIBw&amp;url=http://www.abc.net.au/news/2013-06-10/humphreys-minimum-wage/4743366&amp;psig=AOvVaw1wWWWIytN2ndt3eysqdFVf&amp;ust=151558599163130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4.jpeg"/><Relationship Id="rId5" Type="http://schemas.openxmlformats.org/officeDocument/2006/relationships/hyperlink" Target="http://www.google.it/url?sa=i&amp;rct=j&amp;q=&amp;esrc=s&amp;frm=1&amp;source=images&amp;cd=&amp;cad=rja&amp;uact=8&amp;ved=0ahUKEwjr2OKC7crYAhVJpKQKHZf4BRYQjRwIBw&amp;url=http://www.comprensivogrossetoquattro.gov.it/blog/contratti-di-prestazione-e-nomina-tutor-daula-snodi-formativi-territoriali/&amp;psig=AOvVaw2uzXoy0WeShCQKriISzUyk&amp;ust=1515586054334724" TargetMode="External"/><Relationship Id="rId4" Type="http://schemas.openxmlformats.org/officeDocument/2006/relationships/image" Target="../media/image43.jpeg"/></Relationships>
</file>

<file path=ppt/slides/_rels/slide27.xml.rels><?xml version="1.0" encoding="UTF-8" standalone="yes"?>
<Relationships xmlns="http://schemas.openxmlformats.org/package/2006/relationships"><Relationship Id="rId3" Type="http://schemas.openxmlformats.org/officeDocument/2006/relationships/hyperlink" Target="http://www.google.it/url?sa=i&amp;rct=j&amp;q=&amp;esrc=s&amp;frm=1&amp;source=images&amp;cd=&amp;cad=rja&amp;uact=8&amp;ved=0ahUKEwj7hJH568rYAhXSCuwKHeWKCA8QjRwIBw&amp;url=http://www.abc.net.au/news/2013-06-10/humphreys-minimum-wage/4743366&amp;psig=AOvVaw1wWWWIytN2ndt3eysqdFVf&amp;ust=151558599163130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6.jpeg"/><Relationship Id="rId5" Type="http://schemas.openxmlformats.org/officeDocument/2006/relationships/hyperlink" Target="https://www.google.it/url?sa=i&amp;rct=j&amp;q=&amp;esrc=s&amp;frm=1&amp;source=images&amp;cd=&amp;cad=rja&amp;uact=8&amp;ved=0ahUKEwiCpZGxjs3YAhUC3KQKHRLsA_4QjRwIBw&amp;url=https://it.fotolia.com/tag/%22simbolo%20divieto%22&amp;psig=AOvVaw3fJYfwTK_K6p4jv5DesWdY&amp;ust=1515663916229288" TargetMode="External"/><Relationship Id="rId4" Type="http://schemas.openxmlformats.org/officeDocument/2006/relationships/image" Target="../media/image45.jpeg"/></Relationships>
</file>

<file path=ppt/slides/_rels/slide28.xml.rels><?xml version="1.0" encoding="UTF-8" standalone="yes"?>
<Relationships xmlns="http://schemas.openxmlformats.org/package/2006/relationships"><Relationship Id="rId3" Type="http://schemas.openxmlformats.org/officeDocument/2006/relationships/hyperlink" Target="https://www.google.it/url?sa=i&amp;rct=j&amp;q=&amp;esrc=s&amp;frm=1&amp;source=images&amp;cd=&amp;cad=rja&amp;uact=8&amp;ved=0ahUKEwj57b2tj83YAhUDKewKHQduCkYQjRwIBw&amp;url=https://it.fotolia.com/tag/%22simbolo%20divieto%22&amp;psig=AOvVaw0wHp6eTGZd4JYvvvXWRhTw&amp;ust=151566421872486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7.jpeg"/></Relationships>
</file>

<file path=ppt/slides/_rels/slide29.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hyperlink" Target="http://www.google.it/url?sa=i&amp;rct=j&amp;q=&amp;esrc=s&amp;frm=1&amp;source=images&amp;cd=&amp;cad=rja&amp;uact=8&amp;ved=0CAcQjRxqFQoTCKe6isXBhckCFYZpFAodAncApA&amp;url=http://lnx.claaicampania.it/claaisito/index.php?option=com_content&amp;view=article&amp;id=4184:contributi-agli-artigiani-e-alle-piccole-imprese-dei-quartieri-degradati&amp;catid=2&amp;Itemid=101&amp;bvm=bv.106923889,d.d24&amp;psig=AFQjCNEOIh3T5qTwHyW4MnyjI7_VsDGlDQ&amp;ust=1447232931689328" TargetMode="External"/><Relationship Id="rId1" Type="http://schemas.openxmlformats.org/officeDocument/2006/relationships/slideLayout" Target="../slideLayouts/slideLayout2.xml"/><Relationship Id="rId5" Type="http://schemas.openxmlformats.org/officeDocument/2006/relationships/image" Target="../media/image49.jpeg"/><Relationship Id="rId4" Type="http://schemas.openxmlformats.org/officeDocument/2006/relationships/hyperlink" Target="http://www.google.it/url?sa=i&amp;rct=j&amp;q=&amp;esrc=s&amp;frm=1&amp;source=images&amp;cd=&amp;ved=0ahUKEwitrPv908_YAhURJuwKHRz_C-EQjRwIBw&amp;url=http://www.scuolapsb.unina.it/index.php/studiare-al-napoli/scadenze-da-ricordare&amp;psig=AOvVaw1SFT6M304Jl3GJKLnhHLSJ&amp;ust=1515751295815165"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it/url?sa=i&amp;rct=j&amp;q=&amp;esrc=s&amp;frm=1&amp;source=images&amp;cd=&amp;ved=0ahUKEwjmoJzSnvXXAhUD26QKHW1UAxoQjRwIBw&amp;url=http://www.milliyet.com.tr/4-senaryo-4-sonuc/siyaset/detay/2051998/default.htm&amp;psig=AOvVaw3jJvuFzsdQyI-YR58NEaaB&amp;ust=1512644650457269"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3" Type="http://schemas.openxmlformats.org/officeDocument/2006/relationships/image" Target="../media/image50.gif"/><Relationship Id="rId2" Type="http://schemas.openxmlformats.org/officeDocument/2006/relationships/hyperlink" Target="http://www.google.it/url?sa=i&amp;rct=j&amp;q=&amp;esrc=s&amp;frm=1&amp;source=images&amp;cd=&amp;cad=rja&amp;uact=8&amp;ved=0CAcQjRxqFQoTCMC-lu-_hckCFcK6FAod1GAJHg&amp;url=http://stopalcancro.blogspot.com/2011/06/centri-e-cliniche-per-la-cura-del.html&amp;bvm=bv.106923889,d.d24&amp;psig=AFQjCNEzLcBP9dG0d_9_L8Z5ipnQVt-gFw&amp;ust=1447232626871855" TargetMode="External"/><Relationship Id="rId1" Type="http://schemas.openxmlformats.org/officeDocument/2006/relationships/slideLayout" Target="../slideLayouts/slideLayout2.xml"/><Relationship Id="rId5" Type="http://schemas.openxmlformats.org/officeDocument/2006/relationships/image" Target="../media/image51.jpeg"/><Relationship Id="rId4" Type="http://schemas.openxmlformats.org/officeDocument/2006/relationships/hyperlink" Target="https://www.google.it/url?sa=i&amp;rct=j&amp;q=&amp;esrc=s&amp;frm=1&amp;source=images&amp;cd=&amp;cad=rja&amp;uact=8&amp;ved=0ahUKEwjHqJu13c_YAhWE2qQKHSWvBnIQjRwIBw&amp;url=https://it.depositphotos.com/59201645/stock-illustration-important-notice.html&amp;psig=AOvVaw1IJ3VEsg1Xh3X3Aj1szyGG&amp;ust=1515753809232265"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hyperlink" Target="http://www.google.it/url?sa=i&amp;rct=j&amp;q=&amp;esrc=s&amp;frm=1&amp;source=images&amp;cd=&amp;cad=rja&amp;uact=8&amp;ved=0ahUKEwiA3qKE38_YAhUIp6QKHTY5BYUQjRwIBw&amp;url=http://asvis.it/goal9/attivita/433-1281/composizione-del-gruppo-di-lavoro-9&amp;psig=AOvVaw1tdEWE2fcdzz7G-TM5o2jm&amp;ust=1515754308906873"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0.gif"/><Relationship Id="rId2" Type="http://schemas.openxmlformats.org/officeDocument/2006/relationships/hyperlink" Target="http://www.google.it/url?sa=i&amp;rct=j&amp;q=&amp;esrc=s&amp;frm=1&amp;source=images&amp;cd=&amp;cad=rja&amp;uact=8&amp;ved=0CAcQjRxqFQoTCMC-lu-_hckCFcK6FAod1GAJHg&amp;url=http://stopalcancro.blogspot.com/2011/06/centri-e-cliniche-per-la-cura-del.html&amp;bvm=bv.106923889,d.d24&amp;psig=AFQjCNEzLcBP9dG0d_9_L8Z5ipnQVt-gFw&amp;ust=1447232626871855" TargetMode="External"/><Relationship Id="rId1" Type="http://schemas.openxmlformats.org/officeDocument/2006/relationships/slideLayout" Target="../slideLayouts/slideLayout2.xml"/><Relationship Id="rId5" Type="http://schemas.openxmlformats.org/officeDocument/2006/relationships/image" Target="../media/image53.jpeg"/><Relationship Id="rId4" Type="http://schemas.openxmlformats.org/officeDocument/2006/relationships/hyperlink" Target="http://www.google.it/url?sa=i&amp;rct=j&amp;q=&amp;esrc=s&amp;frm=1&amp;source=images&amp;cd=&amp;cad=rja&amp;uact=8&amp;ved=0ahUKEwjmjt2rmtLYAhXH7xQKHQSeDqUQjRwIBw&amp;url=http://www.bancheitalia.it/conti-correnti/costi-conto-corrente-sp-1560567608.htm&amp;psig=AOvVaw0SROjaz0o7SJLcWWfTtPMO&amp;ust=1515838832803939"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it/url?sa=i&amp;rct=j&amp;q=&amp;esrc=s&amp;frm=1&amp;source=images&amp;cd=&amp;cad=rja&amp;uact=8&amp;ved=0ahUKEwjn7O_Kr_XXAhVJ1xoKHUo1BZMQjRwIBw&amp;url=http://slideplayer.it/slide/2886077/&amp;psig=AOvVaw2scuhM75bMkAhlsRvLeKDg&amp;ust=151264918223650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google.it/url?sa=i&amp;rct=j&amp;q=&amp;esrc=s&amp;frm=1&amp;source=images&amp;cd=&amp;cad=rja&amp;uact=8&amp;ved=0CAcQjRxqFQoTCNHplr6F-cgCFUxVGgodpuIPvA&amp;url=http://www.arredamentipoggi.com/?cat=14&amp;psig=AFQjCNHRc52ncBbd__rbsDRaJZGpiEHgqQ&amp;ust=1446804616876166"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www.google.it/url?sa=i&amp;rct=j&amp;q=&amp;esrc=s&amp;frm=1&amp;source=images&amp;cd=&amp;cad=rja&amp;uact=8&amp;ved=0ahUKEwiyvdikn_XXAhXSJOwKHeyNDHsQjRwIBw&amp;url=http://www.xerago.com/blog/2013/07/have-you-considered-the-customer-decision-journey/&amp;psig=AOvVaw0-Ktix9pX85tdGKtJuZU2E&amp;ust=151264480908010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google.it/url?sa=i&amp;rct=j&amp;q=&amp;esrc=s&amp;frm=1&amp;source=images&amp;cd=&amp;cad=rja&amp;uact=8&amp;ved=0ahUKEwiqh9S95u3YAhVFDewKHdnSBYgQjRwIBw&amp;url=http://www.horizon2020news.it/pubblicata-la-ripartizione-del-budget-horizon-2020-per-lanno-2014&amp;psig=AOvVaw0kWVnT1ldS1246DCBMJbgT&amp;ust=151678689795704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google.it/url?sa=i&amp;rct=j&amp;q=&amp;esrc=s&amp;frm=1&amp;source=images&amp;cd=&amp;cad=rja&amp;uact=8&amp;ved=0ahUKEwiqh9S95u3YAhVFDewKHdnSBYgQjRwIBw&amp;url=http://www.horizon2020news.it/pubblicata-la-ripartizione-del-budget-horizon-2020-per-lanno-2014&amp;psig=AOvVaw0kWVnT1ldS1246DCBMJbgT&amp;ust=1516786897957047" TargetMode="Externa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hyperlink" Target="http://www.google.it/url?sa=i&amp;rct=j&amp;q=&amp;esrc=s&amp;frm=1&amp;source=images&amp;cd=&amp;cad=rja&amp;uact=8&amp;ved=0ahUKEwjk3_O29O3YAhWSDuwKHXt-CjAQjRwIBw&amp;url=http://www.pls.com.ng/blog/?p=66&amp;psig=AOvVaw11m1hCwU9hHUYAPgwc-L0B&amp;ust=1516790860368687"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hyperlink" Target="https://www.google.it/url?sa=i&amp;rct=j&amp;q=&amp;esrc=s&amp;frm=1&amp;source=images&amp;cd=&amp;cad=rja&amp;uact=8&amp;ved=0ahUKEwitrPv908_YAhURJuwKHRz_C-EQjRwIBw&amp;url=https://www.alm-store.de/en/93-operating-instructions-for-the-thermostat-s803.html&amp;psig=AOvVaw1SFT6M304Jl3GJKLnhHLSJ&amp;ust=151575129581516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395536" y="2348880"/>
            <a:ext cx="8280920" cy="2808311"/>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fontScale="90000"/>
          </a:bodyPr>
          <a:lstStyle/>
          <a:p>
            <a:pPr>
              <a:tabLst>
                <a:tab pos="2332038" algn="l"/>
              </a:tabLst>
            </a:pPr>
            <a:br>
              <a:rPr lang="it-IT" dirty="0">
                <a:solidFill>
                  <a:srgbClr val="FF0000"/>
                </a:solidFill>
              </a:rPr>
            </a:br>
            <a:r>
              <a:rPr lang="it-IT" sz="6000" b="1" dirty="0">
                <a:solidFill>
                  <a:schemeClr val="tx1"/>
                </a:solidFill>
              </a:rPr>
              <a:t>PRIN 2017</a:t>
            </a:r>
            <a:br>
              <a:rPr lang="it-IT" sz="6000" b="1" dirty="0">
                <a:solidFill>
                  <a:schemeClr val="tx1"/>
                </a:solidFill>
              </a:rPr>
            </a:br>
            <a:r>
              <a:rPr lang="it-IT" dirty="0">
                <a:solidFill>
                  <a:schemeClr val="tx1"/>
                </a:solidFill>
              </a:rPr>
              <a:t>	</a:t>
            </a:r>
            <a:br>
              <a:rPr lang="it-IT" dirty="0">
                <a:solidFill>
                  <a:schemeClr val="tx1"/>
                </a:solidFill>
              </a:rPr>
            </a:br>
            <a:r>
              <a:rPr lang="it-IT" sz="2800" b="1" dirty="0">
                <a:solidFill>
                  <a:schemeClr val="tx1"/>
                </a:solidFill>
                <a:latin typeface="Britannic Bold" panose="020B0903060703020204" pitchFamily="34" charset="0"/>
              </a:rPr>
              <a:t>Progetti di ricerca di Rilevante Interesse Nazionale</a:t>
            </a:r>
            <a:br>
              <a:rPr lang="it-IT" sz="2800" b="1" dirty="0">
                <a:solidFill>
                  <a:schemeClr val="tx1"/>
                </a:solidFill>
                <a:latin typeface="Britannic Bold" panose="020B0903060703020204" pitchFamily="34" charset="0"/>
              </a:rPr>
            </a:br>
            <a:br>
              <a:rPr lang="it-IT" sz="2800" b="1" dirty="0">
                <a:solidFill>
                  <a:srgbClr val="FF0000"/>
                </a:solidFill>
              </a:rPr>
            </a:br>
            <a:r>
              <a:rPr lang="it-IT" sz="2800" b="1" dirty="0">
                <a:solidFill>
                  <a:srgbClr val="FF0000"/>
                </a:solidFill>
              </a:rPr>
              <a:t>			</a:t>
            </a:r>
            <a:r>
              <a:rPr lang="it-IT" sz="2800" dirty="0">
                <a:solidFill>
                  <a:srgbClr val="FF0000"/>
                </a:solidFill>
              </a:rPr>
              <a:t>	</a:t>
            </a:r>
          </a:p>
        </p:txBody>
      </p:sp>
      <p:pic>
        <p:nvPicPr>
          <p:cNvPr id="7" name="Immagine 6"/>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51520" y="195858"/>
            <a:ext cx="5086350" cy="15049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332656"/>
            <a:ext cx="8229600" cy="648072"/>
          </a:xfrm>
          <a:gradFill>
            <a:gsLst>
              <a:gs pos="0">
                <a:srgbClr val="FC9FCB"/>
              </a:gs>
              <a:gs pos="0">
                <a:srgbClr val="F8B049"/>
              </a:gs>
              <a:gs pos="84000">
                <a:srgbClr val="F8B049"/>
              </a:gs>
              <a:gs pos="98000">
                <a:srgbClr val="FEE7F2"/>
              </a:gs>
              <a:gs pos="94000">
                <a:srgbClr val="F952A0"/>
              </a:gs>
              <a:gs pos="100000">
                <a:srgbClr val="C50849"/>
              </a:gs>
              <a:gs pos="100000">
                <a:srgbClr val="B43E85"/>
              </a:gs>
              <a:gs pos="100000">
                <a:srgbClr val="F8B049"/>
              </a:gs>
            </a:gsLst>
            <a:lin ang="13500000" scaled="0"/>
          </a:gradFill>
          <a:ln w="25400">
            <a:solidFill>
              <a:schemeClr val="accent2">
                <a:lumMod val="60000"/>
                <a:lumOff val="40000"/>
              </a:schemeClr>
            </a:solidFill>
          </a:ln>
        </p:spPr>
        <p:txBody>
          <a:bodyPr vert="horz" lIns="91440" tIns="45720" rIns="91440" bIns="45720" rtlCol="0" anchor="ctr">
            <a:normAutofit/>
          </a:bodyPr>
          <a:lstStyle/>
          <a:p>
            <a:pPr marL="0" algn="ctr">
              <a:lnSpc>
                <a:spcPct val="90000"/>
              </a:lnSpc>
              <a:spcBef>
                <a:spcPct val="0"/>
              </a:spcBef>
              <a:buNone/>
            </a:pPr>
            <a:r>
              <a:rPr lang="it-IT" sz="3000" b="1" dirty="0">
                <a:latin typeface="+mj-lt"/>
                <a:ea typeface="+mj-ea"/>
                <a:cs typeface="+mj-cs"/>
              </a:rPr>
              <a:t>UNITA’ DI RICERCA</a:t>
            </a:r>
          </a:p>
        </p:txBody>
      </p:sp>
      <p:sp>
        <p:nvSpPr>
          <p:cNvPr id="7" name="Segnaposto contenuto 2"/>
          <p:cNvSpPr txBox="1">
            <a:spLocks/>
          </p:cNvSpPr>
          <p:nvPr/>
        </p:nvSpPr>
        <p:spPr>
          <a:xfrm>
            <a:off x="467544" y="4293096"/>
            <a:ext cx="8229600" cy="1631216"/>
          </a:xfrm>
          <a:prstGeom prst="rect">
            <a:avLst/>
          </a:prstGeom>
        </p:spPr>
        <p:txBody>
          <a:bodyPr wrap="square">
            <a:spAutoFit/>
          </a:bodyPr>
          <a:lstStyle>
            <a:defPPr>
              <a:defRPr lang="it-IT"/>
            </a:defPPr>
            <a:lvl1pPr algn="just">
              <a:defRPr sz="2000" b="1">
                <a:solidFill>
                  <a:schemeClr val="dk1"/>
                </a:solidFill>
              </a:defRPr>
            </a:lvl1pPr>
          </a:lstStyle>
          <a:p>
            <a:r>
              <a:rPr lang="it-IT" dirty="0"/>
              <a:t> </a:t>
            </a:r>
          </a:p>
          <a:p>
            <a:r>
              <a:rPr lang="it-IT" dirty="0"/>
              <a:t> </a:t>
            </a:r>
          </a:p>
          <a:p>
            <a:r>
              <a:rPr lang="it-IT" dirty="0"/>
              <a:t> </a:t>
            </a:r>
          </a:p>
          <a:p>
            <a:endParaRPr lang="it-IT" dirty="0"/>
          </a:p>
          <a:p>
            <a:r>
              <a:rPr lang="it-IT" dirty="0"/>
              <a:t> </a:t>
            </a:r>
          </a:p>
        </p:txBody>
      </p:sp>
      <p:sp>
        <p:nvSpPr>
          <p:cNvPr id="14" name="CasellaDiTesto 13"/>
          <p:cNvSpPr txBox="1"/>
          <p:nvPr/>
        </p:nvSpPr>
        <p:spPr>
          <a:xfrm>
            <a:off x="4283968" y="1907540"/>
            <a:ext cx="2376264" cy="369332"/>
          </a:xfrm>
          <a:prstGeom prst="rect">
            <a:avLst/>
          </a:prstGeom>
          <a:noFill/>
        </p:spPr>
        <p:txBody>
          <a:bodyPr wrap="square" rtlCol="0">
            <a:spAutoFit/>
          </a:bodyPr>
          <a:lstStyle/>
          <a:p>
            <a:r>
              <a:rPr lang="it-IT" dirty="0"/>
              <a:t> </a:t>
            </a:r>
          </a:p>
        </p:txBody>
      </p:sp>
      <p:pic>
        <p:nvPicPr>
          <p:cNvPr id="3076" name="Picture 4" descr="Immagine correlata">
            <a:hlinkClick r:id="rId2"/>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67544" y="1303032"/>
            <a:ext cx="1656184" cy="1209016"/>
          </a:xfrm>
          <a:prstGeom prst="rect">
            <a:avLst/>
          </a:prstGeom>
          <a:noFill/>
          <a:extLst>
            <a:ext uri="{909E8E84-426E-40DD-AFC4-6F175D3DCCD1}">
              <a14:hiddenFill xmlns:a14="http://schemas.microsoft.com/office/drawing/2010/main">
                <a:solidFill>
                  <a:srgbClr val="FFFFFF"/>
                </a:solidFill>
              </a14:hiddenFill>
            </a:ext>
          </a:extLst>
        </p:spPr>
      </p:pic>
      <p:sp>
        <p:nvSpPr>
          <p:cNvPr id="15" name="Rettangolo 14"/>
          <p:cNvSpPr/>
          <p:nvPr/>
        </p:nvSpPr>
        <p:spPr>
          <a:xfrm>
            <a:off x="402552" y="2852936"/>
            <a:ext cx="5904656" cy="1323439"/>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ln>
            <a:solidFill>
              <a:srgbClr val="FF0000"/>
            </a:solidFill>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tabLst>
                <a:tab pos="444500" algn="l"/>
                <a:tab pos="3322638" algn="l"/>
              </a:tabLst>
            </a:pPr>
            <a:r>
              <a:rPr lang="it-IT"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LINEA D’INTERVENTO PRINCIPALE  E SUD:</a:t>
            </a:r>
          </a:p>
          <a:p>
            <a:pPr algn="just">
              <a:tabLst>
                <a:tab pos="444500" algn="l"/>
                <a:tab pos="3322638" algn="l"/>
              </a:tabLst>
            </a:pPr>
            <a:endParaRPr lang="it-IT"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0" lvl="1" algn="just">
              <a:tabLst>
                <a:tab pos="444500" algn="l"/>
                <a:tab pos="3322638" algn="l"/>
              </a:tabLst>
            </a:pPr>
            <a:r>
              <a:rPr lang="it-IT" sz="2000" b="1" cap="small" dirty="0"/>
              <a:t>numero di unità di ricerca compreso tra 1 e 6 per i </a:t>
            </a:r>
            <a:r>
              <a:rPr lang="it-IT" sz="2000" b="1" cap="small" dirty="0" err="1"/>
              <a:t>macrosettori</a:t>
            </a:r>
            <a:r>
              <a:rPr lang="it-IT" sz="2000" b="1" cap="small" dirty="0"/>
              <a:t> LS e PE, e da 1 a 4 per il </a:t>
            </a:r>
            <a:r>
              <a:rPr lang="it-IT" sz="2000" b="1" cap="small" dirty="0" err="1"/>
              <a:t>macrosettore</a:t>
            </a:r>
            <a:r>
              <a:rPr lang="it-IT" sz="2000" b="1" cap="small" dirty="0"/>
              <a:t> SH </a:t>
            </a:r>
            <a:endParaRPr lang="it-IT" sz="2000" b="1" cap="small"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7" name="Rettangolo 16"/>
          <p:cNvSpPr/>
          <p:nvPr/>
        </p:nvSpPr>
        <p:spPr>
          <a:xfrm>
            <a:off x="395536" y="4581128"/>
            <a:ext cx="5918688" cy="1477328"/>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ln>
            <a:solidFill>
              <a:srgbClr val="FF0000"/>
            </a:solidFill>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tabLst>
                <a:tab pos="444500" algn="l"/>
                <a:tab pos="3322638" algn="l"/>
              </a:tabLst>
            </a:pPr>
            <a:r>
              <a:rPr lang="it-IT"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LINEA D’INTERVENTO GIOVANI:</a:t>
            </a:r>
          </a:p>
          <a:p>
            <a:pPr algn="just">
              <a:tabLst>
                <a:tab pos="444500" algn="l"/>
                <a:tab pos="3322638" algn="l"/>
              </a:tabLst>
            </a:pPr>
            <a:endParaRPr lang="it-IT"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
              <a:tabLst>
                <a:tab pos="444500" algn="l"/>
                <a:tab pos="3322638" algn="l"/>
              </a:tabLst>
            </a:pPr>
            <a:r>
              <a:rPr lang="it-IT" sz="2000" b="1" cap="small" dirty="0"/>
              <a:t>un numero di unità di ricerca compreso tra 1 e 4 per qualunque </a:t>
            </a:r>
            <a:r>
              <a:rPr lang="it-IT" sz="2000" b="1" cap="small" dirty="0" err="1"/>
              <a:t>macrosettore</a:t>
            </a:r>
            <a:r>
              <a:rPr lang="it-IT" sz="2000" b="1" cap="small" dirty="0"/>
              <a:t>.</a:t>
            </a:r>
          </a:p>
          <a:p>
            <a:pPr algn="just">
              <a:tabLst>
                <a:tab pos="444500" algn="l"/>
                <a:tab pos="3322638" algn="l"/>
              </a:tabLst>
            </a:pPr>
            <a:endParaRPr lang="it-IT" sz="1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122" name="Picture 2" descr="Risultati immagini per SUD ITALIA">
            <a:hlinkClick r:id="rId4"/>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884368" y="2932505"/>
            <a:ext cx="1080120" cy="720080"/>
          </a:xfrm>
          <a:prstGeom prst="rect">
            <a:avLst/>
          </a:prstGeom>
          <a:noFill/>
          <a:ln>
            <a:solidFill>
              <a:schemeClr val="tx2"/>
            </a:solidFill>
          </a:ln>
          <a:extLst>
            <a:ext uri="{909E8E84-426E-40DD-AFC4-6F175D3DCCD1}">
              <a14:hiddenFill xmlns:a14="http://schemas.microsoft.com/office/drawing/2010/main">
                <a:solidFill>
                  <a:srgbClr val="FFFFFF"/>
                </a:solidFill>
              </a14:hiddenFill>
            </a:ext>
          </a:extLst>
        </p:spPr>
      </p:pic>
      <p:pic>
        <p:nvPicPr>
          <p:cNvPr id="5128" name="Picture 8" descr="Immagine correlata">
            <a:hlinkClick r:id="rId6"/>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6732240" y="2932505"/>
            <a:ext cx="985837" cy="1143000"/>
          </a:xfrm>
          <a:prstGeom prst="rect">
            <a:avLst/>
          </a:prstGeom>
          <a:noFill/>
          <a:ln>
            <a:solidFill>
              <a:schemeClr val="tx2"/>
            </a:solidFill>
          </a:ln>
          <a:extLst>
            <a:ext uri="{909E8E84-426E-40DD-AFC4-6F175D3DCCD1}">
              <a14:hiddenFill xmlns:a14="http://schemas.microsoft.com/office/drawing/2010/main">
                <a:solidFill>
                  <a:srgbClr val="FFFFFF"/>
                </a:solidFill>
              </a14:hiddenFill>
            </a:ext>
          </a:extLst>
        </p:spPr>
      </p:pic>
      <p:pic>
        <p:nvPicPr>
          <p:cNvPr id="5130" name="Picture 10" descr="Immagine correlata">
            <a:hlinkClick r:id="rId8"/>
          </p:cNvPr>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6551295" y="5013176"/>
            <a:ext cx="2448272" cy="113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2868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60648"/>
            <a:ext cx="8568952" cy="864096"/>
          </a:xfrm>
          <a:gradFill>
            <a:gsLst>
              <a:gs pos="0">
                <a:srgbClr val="FC9FCB"/>
              </a:gs>
              <a:gs pos="0">
                <a:srgbClr val="F8B049"/>
              </a:gs>
              <a:gs pos="84000">
                <a:srgbClr val="F8B049"/>
              </a:gs>
              <a:gs pos="98000">
                <a:srgbClr val="FEE7F2"/>
              </a:gs>
              <a:gs pos="94000">
                <a:srgbClr val="F952A0"/>
              </a:gs>
              <a:gs pos="100000">
                <a:srgbClr val="C50849"/>
              </a:gs>
              <a:gs pos="100000">
                <a:srgbClr val="B43E85"/>
              </a:gs>
              <a:gs pos="100000">
                <a:srgbClr val="F8B049"/>
              </a:gs>
            </a:gsLst>
            <a:lin ang="13500000" scaled="0"/>
          </a:gradFill>
          <a:ln w="25400">
            <a:solidFill>
              <a:schemeClr val="accent2">
                <a:lumMod val="60000"/>
                <a:lumOff val="40000"/>
              </a:schemeClr>
            </a:solidFill>
          </a:ln>
        </p:spPr>
        <p:txBody>
          <a:bodyPr vert="horz" lIns="91440" tIns="45720" rIns="91440" bIns="45720" rtlCol="0" anchor="ctr">
            <a:normAutofit fontScale="90000"/>
          </a:bodyPr>
          <a:lstStyle/>
          <a:p>
            <a:pPr indent="-342900">
              <a:lnSpc>
                <a:spcPct val="90000"/>
              </a:lnSpc>
              <a:buFont typeface="Arial" pitchFamily="34" charset="0"/>
            </a:pPr>
            <a:r>
              <a:rPr lang="it-IT" sz="3000" b="1" dirty="0"/>
              <a:t>COORDINATORE SCIENTIFICO </a:t>
            </a:r>
            <a:br>
              <a:rPr lang="it-IT" sz="3000" b="1" dirty="0"/>
            </a:br>
            <a:r>
              <a:rPr lang="it-IT" sz="3000" b="1" dirty="0"/>
              <a:t>(PRINCIPAL INVESTIGATOR – PI)</a:t>
            </a:r>
          </a:p>
        </p:txBody>
      </p:sp>
      <p:sp>
        <p:nvSpPr>
          <p:cNvPr id="12" name="Rettangolo 11"/>
          <p:cNvSpPr/>
          <p:nvPr/>
        </p:nvSpPr>
        <p:spPr>
          <a:xfrm>
            <a:off x="3337385" y="2514439"/>
            <a:ext cx="5451591" cy="2169825"/>
          </a:xfrm>
          <a:prstGeom prst="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lin ang="2700000" scaled="0"/>
            <a:tileRect/>
          </a:gradFill>
          <a:ln>
            <a:solidFill>
              <a:srgbClr val="C00000">
                <a:alpha val="61000"/>
              </a:srgbClr>
            </a:solidFill>
          </a:ln>
        </p:spPr>
        <p:txBody>
          <a:bodyPr wrap="square">
            <a:spAutoFit/>
          </a:bodyPr>
          <a:lstStyle/>
          <a:p>
            <a:pPr algn="just">
              <a:tabLst>
                <a:tab pos="444500" algn="l"/>
                <a:tab pos="3322638" algn="l"/>
              </a:tabLst>
            </a:pPr>
            <a:r>
              <a:rPr lang="it-IT" sz="1500" b="1" cap="small" dirty="0"/>
              <a:t>per le linee d’intervento “a” e “c”: professori universitari,  dirigenti di ricerca o dirigenti tecnologi, ricercatori universitari e degli enti pubblici di ricerca (iscritti all’albo REPRISE) che, alla data del presente bando abbiano titolo a restare in servizio per un numero di anni non inferiore a quattro </a:t>
            </a:r>
          </a:p>
          <a:p>
            <a:pPr algn="just">
              <a:tabLst>
                <a:tab pos="444500" algn="l"/>
                <a:tab pos="3322638" algn="l"/>
              </a:tabLst>
            </a:pPr>
            <a:endParaRPr lang="it-IT" sz="1500" b="1" cap="small" dirty="0"/>
          </a:p>
          <a:p>
            <a:pPr algn="just">
              <a:tabLst>
                <a:tab pos="444500" algn="l"/>
                <a:tab pos="3322638" algn="l"/>
              </a:tabLst>
            </a:pPr>
            <a:r>
              <a:rPr lang="it-IT" sz="1500" b="1" cap="small" dirty="0"/>
              <a:t>per la linea d’intervento “b”, professori, ricercatori under 40 a tempo indeterminato (anche a tempo determinato, se  con contratto RTD-B e valutazione positiva dopo ASN)</a:t>
            </a:r>
          </a:p>
        </p:txBody>
      </p:sp>
      <p:sp>
        <p:nvSpPr>
          <p:cNvPr id="15" name="Freccia a destra 14"/>
          <p:cNvSpPr/>
          <p:nvPr/>
        </p:nvSpPr>
        <p:spPr>
          <a:xfrm>
            <a:off x="2873871" y="3212976"/>
            <a:ext cx="432048" cy="155543"/>
          </a:xfrm>
          <a:prstGeom prst="rightArrow">
            <a:avLst/>
          </a:prstGeom>
          <a:solidFill>
            <a:srgbClr val="C00000">
              <a:alpha val="63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p:cNvSpPr/>
          <p:nvPr/>
        </p:nvSpPr>
        <p:spPr>
          <a:xfrm>
            <a:off x="179512" y="2996952"/>
            <a:ext cx="2664296" cy="553998"/>
          </a:xfrm>
          <a:prstGeom prst="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lin ang="2700000" scaled="0"/>
            <a:tileRect/>
          </a:gradFill>
          <a:ln>
            <a:solidFill>
              <a:srgbClr val="C00000">
                <a:alpha val="61000"/>
              </a:srgbClr>
            </a:solidFill>
          </a:ln>
        </p:spPr>
        <p:txBody>
          <a:bodyPr wrap="square">
            <a:spAutoFit/>
          </a:bodyPr>
          <a:lstStyle/>
          <a:p>
            <a:pPr algn="just">
              <a:tabLst>
                <a:tab pos="444500" algn="l"/>
                <a:tab pos="3322638" algn="l"/>
              </a:tabLst>
            </a:pPr>
            <a:r>
              <a:rPr lang="it-IT" sz="1500" b="1" cap="small" dirty="0"/>
              <a:t>COORDINATORE SCIENTIFICO</a:t>
            </a:r>
          </a:p>
          <a:p>
            <a:pPr algn="just">
              <a:tabLst>
                <a:tab pos="444500" algn="l"/>
                <a:tab pos="3322638" algn="l"/>
              </a:tabLst>
            </a:pPr>
            <a:r>
              <a:rPr lang="it-IT" sz="1500" b="1" cap="small" dirty="0"/>
              <a:t>(</a:t>
            </a:r>
            <a:r>
              <a:rPr lang="it-IT" sz="1500" b="1" cap="small" dirty="0" err="1"/>
              <a:t>Principal</a:t>
            </a:r>
            <a:r>
              <a:rPr lang="it-IT" sz="1500" b="1" cap="small" dirty="0"/>
              <a:t> Investigator – PI)</a:t>
            </a:r>
          </a:p>
        </p:txBody>
      </p:sp>
      <p:sp>
        <p:nvSpPr>
          <p:cNvPr id="17" name="CasellaDiTesto 16"/>
          <p:cNvSpPr txBox="1"/>
          <p:nvPr/>
        </p:nvSpPr>
        <p:spPr>
          <a:xfrm>
            <a:off x="251520" y="5940569"/>
            <a:ext cx="8640960" cy="584775"/>
          </a:xfrm>
          <a:prstGeom prst="rect">
            <a:avLst/>
          </a:prstGeom>
          <a:noFill/>
          <a:ln w="19050">
            <a:solidFill>
              <a:srgbClr val="C00000"/>
            </a:solidFill>
          </a:ln>
        </p:spPr>
        <p:txBody>
          <a:bodyPr wrap="square" rtlCol="0">
            <a:spAutoFit/>
          </a:bodyPr>
          <a:lstStyle/>
          <a:p>
            <a:pPr lvl="0" algn="ctr"/>
            <a:r>
              <a:rPr lang="it-IT" sz="1600" b="1" dirty="0"/>
              <a:t>L’UNITA’ DI RICERCA DEL PI PUO’ ESSERE PREVISTA ANCHE PRESSO UN ENTE PUBBLICO DI RICERCA VIGILATO DAL MIUR</a:t>
            </a:r>
          </a:p>
        </p:txBody>
      </p:sp>
      <p:pic>
        <p:nvPicPr>
          <p:cNvPr id="4100" name="Picture 4" descr="Risultati immagini per NOVITà">
            <a:hlinkClick r:id="rId2"/>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7504" y="4653136"/>
            <a:ext cx="1188132" cy="1184709"/>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Risultati immagini per coordinatore">
            <a:hlinkClick r:id="rId4"/>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23528" y="1377937"/>
            <a:ext cx="1704752" cy="1136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5133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magine correlata">
            <a:hlinkClick r:id="rId2"/>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51520" y="4293096"/>
            <a:ext cx="3136437" cy="235232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p:cNvSpPr>
            <a:spLocks noGrp="1"/>
          </p:cNvSpPr>
          <p:nvPr>
            <p:ph type="title"/>
          </p:nvPr>
        </p:nvSpPr>
        <p:spPr>
          <a:xfrm>
            <a:off x="251520" y="260648"/>
            <a:ext cx="8568952" cy="720080"/>
          </a:xfrm>
          <a:gradFill>
            <a:gsLst>
              <a:gs pos="0">
                <a:srgbClr val="FC9FCB"/>
              </a:gs>
              <a:gs pos="0">
                <a:srgbClr val="F8B049"/>
              </a:gs>
              <a:gs pos="84000">
                <a:srgbClr val="F8B049"/>
              </a:gs>
              <a:gs pos="98000">
                <a:srgbClr val="FEE7F2"/>
              </a:gs>
              <a:gs pos="94000">
                <a:srgbClr val="F952A0"/>
              </a:gs>
              <a:gs pos="100000">
                <a:srgbClr val="C50849"/>
              </a:gs>
              <a:gs pos="100000">
                <a:srgbClr val="B43E85"/>
              </a:gs>
              <a:gs pos="100000">
                <a:srgbClr val="F8B049"/>
              </a:gs>
            </a:gsLst>
            <a:lin ang="13500000" scaled="0"/>
          </a:gradFill>
          <a:ln w="25400">
            <a:solidFill>
              <a:schemeClr val="accent2">
                <a:lumMod val="60000"/>
                <a:lumOff val="40000"/>
              </a:schemeClr>
            </a:solidFill>
          </a:ln>
        </p:spPr>
        <p:txBody>
          <a:bodyPr vert="horz" lIns="91440" tIns="45720" rIns="91440" bIns="45720" rtlCol="0" anchor="ctr">
            <a:normAutofit/>
          </a:bodyPr>
          <a:lstStyle/>
          <a:p>
            <a:pPr indent="-342900">
              <a:lnSpc>
                <a:spcPct val="90000"/>
              </a:lnSpc>
              <a:buFont typeface="Arial" pitchFamily="34" charset="0"/>
            </a:pPr>
            <a:r>
              <a:rPr lang="it-IT" sz="3000" b="1" dirty="0"/>
              <a:t>RESPONSABILE LOCALE</a:t>
            </a:r>
          </a:p>
        </p:txBody>
      </p:sp>
      <p:sp>
        <p:nvSpPr>
          <p:cNvPr id="12" name="Rettangolo 11"/>
          <p:cNvSpPr/>
          <p:nvPr/>
        </p:nvSpPr>
        <p:spPr>
          <a:xfrm>
            <a:off x="3331832" y="2974666"/>
            <a:ext cx="5451591" cy="1708160"/>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ln>
            <a:solidFill>
              <a:srgbClr val="C00000">
                <a:alpha val="61000"/>
              </a:srgbClr>
            </a:solidFill>
          </a:ln>
        </p:spPr>
        <p:txBody>
          <a:bodyPr wrap="square">
            <a:spAutoFit/>
          </a:bodyPr>
          <a:lstStyle/>
          <a:p>
            <a:pPr marL="381000" lvl="1" indent="-285750" algn="just">
              <a:buFont typeface="Arial" panose="020B0604020202020204" pitchFamily="34" charset="0"/>
              <a:buChar char="•"/>
            </a:pPr>
            <a:r>
              <a:rPr lang="it-IT" sz="1500" b="1" cap="small" dirty="0"/>
              <a:t>per le linee d’intervento “a” e “c ”, oltre alle qualifiche già indicate per i  coordinatori scientifici, saranno responsabili locali anche i ricercatori in servizio a tempo determinato</a:t>
            </a:r>
          </a:p>
          <a:p>
            <a:pPr marL="381000" lvl="1" indent="-285750" algn="just">
              <a:buFont typeface="Arial" panose="020B0604020202020204" pitchFamily="34" charset="0"/>
              <a:buChar char="•"/>
            </a:pPr>
            <a:r>
              <a:rPr lang="it-IT" sz="1500" b="1" cap="small" dirty="0"/>
              <a:t>per la linea d’intervento “b”, oltre alle qualifiche già indicate per i coordinatori scientifici, saranno responsabili locali anche tutti i ricercatori under 40 in servizio a tempo determinato presso una università o presso un ente di ricerca;</a:t>
            </a:r>
          </a:p>
        </p:txBody>
      </p:sp>
      <p:sp>
        <p:nvSpPr>
          <p:cNvPr id="15" name="Freccia a destra 14"/>
          <p:cNvSpPr/>
          <p:nvPr/>
        </p:nvSpPr>
        <p:spPr>
          <a:xfrm>
            <a:off x="2874617" y="3673203"/>
            <a:ext cx="432048" cy="155543"/>
          </a:xfrm>
          <a:prstGeom prst="rightArrow">
            <a:avLst/>
          </a:prstGeom>
          <a:solidFill>
            <a:srgbClr val="C00000">
              <a:alpha val="63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11" name="Rettangolo 10"/>
          <p:cNvSpPr/>
          <p:nvPr/>
        </p:nvSpPr>
        <p:spPr>
          <a:xfrm>
            <a:off x="179512" y="3541077"/>
            <a:ext cx="2664296" cy="338554"/>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ln>
            <a:solidFill>
              <a:srgbClr val="C00000">
                <a:alpha val="61000"/>
              </a:srgbClr>
            </a:solidFill>
          </a:ln>
        </p:spPr>
        <p:txBody>
          <a:bodyPr wrap="square">
            <a:spAutoFit/>
          </a:bodyPr>
          <a:lstStyle/>
          <a:p>
            <a:pPr algn="just">
              <a:tabLst>
                <a:tab pos="444500" algn="l"/>
                <a:tab pos="3322638" algn="l"/>
              </a:tabLst>
            </a:pPr>
            <a:r>
              <a:rPr lang="it-IT" sz="1600" b="1" cap="small" dirty="0">
                <a:solidFill>
                  <a:prstClr val="black"/>
                </a:solidFill>
              </a:rPr>
              <a:t>RESPONSABILE LOCALE</a:t>
            </a:r>
          </a:p>
        </p:txBody>
      </p:sp>
      <p:pic>
        <p:nvPicPr>
          <p:cNvPr id="1026" name="Picture 2" descr="Risultati immagini per responsabili">
            <a:hlinkClick r:id="rId4"/>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14264" y="1403781"/>
            <a:ext cx="2257535" cy="1686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7692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95536" y="404664"/>
            <a:ext cx="8305460" cy="533921"/>
          </a:xfrm>
          <a:prstGeom prst="rect">
            <a:avLst/>
          </a:prstGeom>
          <a:gradFill>
            <a:gsLst>
              <a:gs pos="0">
                <a:srgbClr val="FC9FCB"/>
              </a:gs>
              <a:gs pos="0">
                <a:srgbClr val="F8B049"/>
              </a:gs>
              <a:gs pos="84000">
                <a:srgbClr val="F8B049"/>
              </a:gs>
              <a:gs pos="98000">
                <a:srgbClr val="FEE7F2"/>
              </a:gs>
              <a:gs pos="94000">
                <a:srgbClr val="F952A0"/>
              </a:gs>
              <a:gs pos="100000">
                <a:srgbClr val="C50849"/>
              </a:gs>
              <a:gs pos="100000">
                <a:srgbClr val="B43E85"/>
              </a:gs>
              <a:gs pos="100000">
                <a:srgbClr val="F8B049"/>
              </a:gs>
            </a:gsLst>
            <a:lin ang="13500000" scaled="0"/>
          </a:gradFill>
          <a:ln w="25400">
            <a:solidFill>
              <a:schemeClr val="accent2">
                <a:lumMod val="60000"/>
                <a:lumOff val="40000"/>
              </a:schemeClr>
            </a:solidFill>
          </a:ln>
        </p:spPr>
        <p:txBody>
          <a:bodyPr vert="horz" lIns="91440" tIns="45720" rIns="91440" bIns="45720" rtlCol="0" anchor="ctr">
            <a:normAutofit/>
          </a:bodyPr>
          <a:lstStyle>
            <a:lvl1pPr indent="-342900" algn="ctr">
              <a:lnSpc>
                <a:spcPct val="90000"/>
              </a:lnSpc>
              <a:spcBef>
                <a:spcPct val="0"/>
              </a:spcBef>
              <a:buFont typeface="Arial" pitchFamily="34" charset="0"/>
              <a:buNone/>
              <a:defRPr sz="3000" b="1">
                <a:latin typeface="+mj-lt"/>
                <a:ea typeface="+mj-ea"/>
                <a:cs typeface="+mj-cs"/>
              </a:defRPr>
            </a:lvl1pPr>
          </a:lstStyle>
          <a:p>
            <a:r>
              <a:rPr lang="it-IT" dirty="0"/>
              <a:t>PROCEDURE </a:t>
            </a:r>
            <a:r>
              <a:rPr lang="it-IT" dirty="0" err="1"/>
              <a:t>DI</a:t>
            </a:r>
            <a:r>
              <a:rPr lang="it-IT" dirty="0"/>
              <a:t> VALUTAZIONE</a:t>
            </a:r>
          </a:p>
        </p:txBody>
      </p:sp>
      <p:sp>
        <p:nvSpPr>
          <p:cNvPr id="6" name="Rettangolo 5"/>
          <p:cNvSpPr/>
          <p:nvPr/>
        </p:nvSpPr>
        <p:spPr>
          <a:xfrm>
            <a:off x="906565" y="1188041"/>
            <a:ext cx="7265835" cy="584775"/>
          </a:xfrm>
          <a:prstGeom prst="rect">
            <a:avLst/>
          </a:prstGeom>
        </p:spPr>
        <p:txBody>
          <a:bodyPr wrap="none">
            <a:spAutoFit/>
          </a:bodyPr>
          <a:lstStyle/>
          <a:p>
            <a:r>
              <a:rPr lang="it-IT" sz="3200" b="1" cap="small" dirty="0">
                <a:solidFill>
                  <a:prstClr val="black"/>
                </a:solidFill>
              </a:rPr>
              <a:t>Comitato Nazionale Garanti per la Ricerca</a:t>
            </a:r>
            <a:endParaRPr lang="it-IT" sz="3200" b="1" cap="small" dirty="0"/>
          </a:p>
        </p:txBody>
      </p:sp>
      <p:sp>
        <p:nvSpPr>
          <p:cNvPr id="7" name="Freccia in giù 6"/>
          <p:cNvSpPr/>
          <p:nvPr/>
        </p:nvSpPr>
        <p:spPr>
          <a:xfrm>
            <a:off x="4189241" y="1772817"/>
            <a:ext cx="216024" cy="576064"/>
          </a:xfrm>
          <a:prstGeom prst="down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2258574" y="2412177"/>
            <a:ext cx="4271682" cy="584775"/>
          </a:xfrm>
          <a:prstGeom prst="rect">
            <a:avLst/>
          </a:prstGeom>
          <a:ln>
            <a:solidFill>
              <a:schemeClr val="tx2"/>
            </a:solidFill>
          </a:ln>
        </p:spPr>
        <p:txBody>
          <a:bodyPr wrap="none">
            <a:spAutoFit/>
          </a:bodyPr>
          <a:lstStyle/>
          <a:p>
            <a:r>
              <a:rPr lang="it-IT" sz="3200" b="1" dirty="0">
                <a:solidFill>
                  <a:srgbClr val="FF0000"/>
                </a:solidFill>
              </a:rPr>
              <a:t>25</a:t>
            </a:r>
            <a:r>
              <a:rPr lang="it-IT" sz="3200" b="1" dirty="0">
                <a:solidFill>
                  <a:prstClr val="black"/>
                </a:solidFill>
              </a:rPr>
              <a:t> Comitati di Selezione</a:t>
            </a:r>
          </a:p>
        </p:txBody>
      </p:sp>
      <p:sp>
        <p:nvSpPr>
          <p:cNvPr id="2" name="CasellaDiTesto 1"/>
          <p:cNvSpPr txBox="1"/>
          <p:nvPr/>
        </p:nvSpPr>
        <p:spPr>
          <a:xfrm>
            <a:off x="4391980" y="1702550"/>
            <a:ext cx="108012" cy="646331"/>
          </a:xfrm>
          <a:prstGeom prst="rect">
            <a:avLst/>
          </a:prstGeom>
          <a:noFill/>
        </p:spPr>
        <p:txBody>
          <a:bodyPr wrap="square" rtlCol="0">
            <a:spAutoFit/>
          </a:bodyPr>
          <a:lstStyle/>
          <a:p>
            <a:r>
              <a:rPr lang="it-IT" sz="600" b="1" dirty="0"/>
              <a:t>NOMINA</a:t>
            </a:r>
          </a:p>
        </p:txBody>
      </p:sp>
      <p:sp>
        <p:nvSpPr>
          <p:cNvPr id="11" name="Freccia a destra 10"/>
          <p:cNvSpPr/>
          <p:nvPr/>
        </p:nvSpPr>
        <p:spPr>
          <a:xfrm rot="7200000">
            <a:off x="2194116" y="3173719"/>
            <a:ext cx="425141" cy="101767"/>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Freccia a destra 23"/>
          <p:cNvSpPr/>
          <p:nvPr/>
        </p:nvSpPr>
        <p:spPr>
          <a:xfrm rot="5400000">
            <a:off x="4132242" y="3174401"/>
            <a:ext cx="428126" cy="91348"/>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Rettangolo 25"/>
          <p:cNvSpPr/>
          <p:nvPr/>
        </p:nvSpPr>
        <p:spPr>
          <a:xfrm>
            <a:off x="284691" y="3501007"/>
            <a:ext cx="2232248" cy="2062103"/>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ln w="25400">
            <a:solidFill>
              <a:srgbClr val="C00000">
                <a:alpha val="61000"/>
              </a:srgbClr>
            </a:solidFill>
          </a:ln>
        </p:spPr>
        <p:txBody>
          <a:bodyPr wrap="square">
            <a:spAutoFit/>
          </a:bodyPr>
          <a:lstStyle/>
          <a:p>
            <a:pPr algn="ctr">
              <a:tabLst>
                <a:tab pos="444500" algn="l"/>
                <a:tab pos="3322638" algn="l"/>
              </a:tabLst>
            </a:pPr>
            <a:r>
              <a:rPr lang="it-IT" sz="1600" b="1" cap="small" dirty="0"/>
              <a:t>LS –	Scienze della vita</a:t>
            </a:r>
          </a:p>
          <a:p>
            <a:pPr algn="ctr">
              <a:tabLst>
                <a:tab pos="444500" algn="l"/>
                <a:tab pos="3322638" algn="l"/>
              </a:tabLst>
            </a:pPr>
            <a:r>
              <a:rPr lang="it-IT" sz="1600" b="1" cap="small" dirty="0"/>
              <a:t>(9 comitati, uno per ogni settore afferente al </a:t>
            </a:r>
            <a:r>
              <a:rPr lang="it-IT" sz="1600" b="1" cap="small" dirty="0" err="1"/>
              <a:t>macrosettore</a:t>
            </a:r>
            <a:r>
              <a:rPr lang="it-IT" sz="1600" b="1" cap="small" dirty="0"/>
              <a:t> LS)</a:t>
            </a:r>
          </a:p>
          <a:p>
            <a:pPr algn="just">
              <a:tabLst>
                <a:tab pos="444500" algn="l"/>
                <a:tab pos="3322638" algn="l"/>
              </a:tabLst>
            </a:pPr>
            <a:endParaRPr lang="it-IT" sz="1600" b="1" cap="small" dirty="0"/>
          </a:p>
          <a:p>
            <a:pPr algn="ctr">
              <a:tabLst>
                <a:tab pos="444500" algn="l"/>
                <a:tab pos="3322638" algn="l"/>
              </a:tabLst>
            </a:pPr>
            <a:r>
              <a:rPr lang="it-IT" sz="1600" b="1" cap="small" dirty="0"/>
              <a:t>Almeno 5 esperti scientifici per ogni settore </a:t>
            </a:r>
            <a:r>
              <a:rPr lang="it-IT" sz="1600" b="1" cap="small" dirty="0" err="1"/>
              <a:t>erc</a:t>
            </a:r>
            <a:endParaRPr lang="it-IT" sz="1600" b="1" cap="small" dirty="0"/>
          </a:p>
        </p:txBody>
      </p:sp>
      <p:sp>
        <p:nvSpPr>
          <p:cNvPr id="29" name="Rettangolo 28"/>
          <p:cNvSpPr/>
          <p:nvPr/>
        </p:nvSpPr>
        <p:spPr>
          <a:xfrm>
            <a:off x="2843808" y="3501008"/>
            <a:ext cx="2880320" cy="2062103"/>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ln w="25400">
            <a:solidFill>
              <a:srgbClr val="C00000">
                <a:alpha val="61000"/>
              </a:srgbClr>
            </a:solidFill>
          </a:ln>
        </p:spPr>
        <p:txBody>
          <a:bodyPr wrap="square">
            <a:spAutoFit/>
          </a:bodyPr>
          <a:lstStyle/>
          <a:p>
            <a:pPr algn="ctr">
              <a:tabLst>
                <a:tab pos="444500" algn="l"/>
                <a:tab pos="3322638" algn="l"/>
              </a:tabLst>
            </a:pPr>
            <a:r>
              <a:rPr lang="it-IT" sz="1600" b="1" cap="small" dirty="0"/>
              <a:t>PE –	Scienze fisiche e Ingegneria</a:t>
            </a:r>
          </a:p>
          <a:p>
            <a:pPr algn="ctr">
              <a:tabLst>
                <a:tab pos="444500" algn="l"/>
                <a:tab pos="3322638" algn="l"/>
              </a:tabLst>
            </a:pPr>
            <a:r>
              <a:rPr lang="it-IT" sz="1600" b="1" cap="small" dirty="0"/>
              <a:t>(10 comitati, uno per ogni settore afferente al </a:t>
            </a:r>
            <a:r>
              <a:rPr lang="it-IT" sz="1600" b="1" cap="small" dirty="0" err="1"/>
              <a:t>macrosettore</a:t>
            </a:r>
            <a:r>
              <a:rPr lang="it-IT" sz="1600" b="1" cap="small" dirty="0"/>
              <a:t> PE)</a:t>
            </a:r>
          </a:p>
          <a:p>
            <a:pPr algn="just">
              <a:tabLst>
                <a:tab pos="444500" algn="l"/>
                <a:tab pos="3322638" algn="l"/>
              </a:tabLst>
            </a:pPr>
            <a:r>
              <a:rPr lang="it-IT" sz="1600" b="1" cap="small" dirty="0"/>
              <a:t> 		</a:t>
            </a:r>
          </a:p>
          <a:p>
            <a:pPr algn="ctr">
              <a:tabLst>
                <a:tab pos="444500" algn="l"/>
                <a:tab pos="3322638" algn="l"/>
              </a:tabLst>
            </a:pPr>
            <a:r>
              <a:rPr lang="it-IT" sz="1600" b="1" cap="small" dirty="0"/>
              <a:t>Almeno 5 esperti scientifici per ogni settore </a:t>
            </a:r>
            <a:r>
              <a:rPr lang="it-IT" sz="1600" b="1" cap="small" dirty="0" err="1"/>
              <a:t>erc</a:t>
            </a:r>
            <a:endParaRPr lang="it-IT" sz="1600" b="1" cap="small" dirty="0"/>
          </a:p>
        </p:txBody>
      </p:sp>
      <p:sp>
        <p:nvSpPr>
          <p:cNvPr id="30" name="Rettangolo 29"/>
          <p:cNvSpPr/>
          <p:nvPr/>
        </p:nvSpPr>
        <p:spPr>
          <a:xfrm>
            <a:off x="5984092" y="3501008"/>
            <a:ext cx="2980396" cy="1815882"/>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ln w="25400">
            <a:solidFill>
              <a:srgbClr val="C00000">
                <a:alpha val="61000"/>
              </a:srgbClr>
            </a:solidFill>
          </a:ln>
        </p:spPr>
        <p:txBody>
          <a:bodyPr wrap="square">
            <a:spAutoFit/>
          </a:bodyPr>
          <a:lstStyle/>
          <a:p>
            <a:pPr algn="ctr">
              <a:tabLst>
                <a:tab pos="444500" algn="l"/>
                <a:tab pos="3322638" algn="l"/>
              </a:tabLst>
            </a:pPr>
            <a:r>
              <a:rPr lang="it-IT" sz="1600" b="1" cap="small" dirty="0"/>
              <a:t>SH –Scienze sociali e umanistiche</a:t>
            </a:r>
          </a:p>
          <a:p>
            <a:pPr algn="ctr">
              <a:tabLst>
                <a:tab pos="444500" algn="l"/>
                <a:tab pos="3322638" algn="l"/>
              </a:tabLst>
            </a:pPr>
            <a:r>
              <a:rPr lang="it-IT" sz="1600" b="1" cap="small" dirty="0"/>
              <a:t>(6 comitati, uno per ogni settore afferente al </a:t>
            </a:r>
            <a:r>
              <a:rPr lang="it-IT" sz="1600" b="1" cap="small" dirty="0" err="1"/>
              <a:t>macrosettore</a:t>
            </a:r>
            <a:r>
              <a:rPr lang="it-IT" sz="1600" b="1" cap="small" dirty="0"/>
              <a:t> SH)</a:t>
            </a:r>
          </a:p>
          <a:p>
            <a:pPr algn="just">
              <a:tabLst>
                <a:tab pos="444500" algn="l"/>
                <a:tab pos="3322638" algn="l"/>
              </a:tabLst>
            </a:pPr>
            <a:endParaRPr lang="it-IT" sz="1600" b="1" cap="small" dirty="0"/>
          </a:p>
          <a:p>
            <a:pPr algn="just">
              <a:tabLst>
                <a:tab pos="444500" algn="l"/>
                <a:tab pos="3322638" algn="l"/>
              </a:tabLst>
            </a:pPr>
            <a:endParaRPr lang="it-IT" sz="1600" b="1" cap="small" dirty="0"/>
          </a:p>
          <a:p>
            <a:pPr algn="ctr">
              <a:tabLst>
                <a:tab pos="444500" algn="l"/>
                <a:tab pos="3322638" algn="l"/>
              </a:tabLst>
            </a:pPr>
            <a:r>
              <a:rPr lang="it-IT" sz="1600" b="1" cap="small" dirty="0"/>
              <a:t>Almeno 5 esperti scientifici per ogni settore </a:t>
            </a:r>
            <a:r>
              <a:rPr lang="it-IT" sz="1600" b="1" cap="small" dirty="0" err="1"/>
              <a:t>erc</a:t>
            </a:r>
            <a:endParaRPr lang="it-IT" sz="1600" b="1" cap="small" dirty="0"/>
          </a:p>
        </p:txBody>
      </p:sp>
      <p:sp>
        <p:nvSpPr>
          <p:cNvPr id="31" name="Freccia a destra 30"/>
          <p:cNvSpPr/>
          <p:nvPr/>
        </p:nvSpPr>
        <p:spPr>
          <a:xfrm rot="3600000">
            <a:off x="5995121" y="3155603"/>
            <a:ext cx="425141" cy="101767"/>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26" name="Picture 2" descr="Immagine correlata">
            <a:hlinkClick r:id="rId2"/>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95460" y="1818701"/>
            <a:ext cx="1590539" cy="10603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544016"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a:t>PROCEDURE </a:t>
            </a:r>
            <a:r>
              <a:rPr lang="it-IT" dirty="0" err="1"/>
              <a:t>DI</a:t>
            </a:r>
            <a:r>
              <a:rPr lang="it-IT" dirty="0"/>
              <a:t> VALUTAZIONE</a:t>
            </a:r>
          </a:p>
        </p:txBody>
      </p:sp>
      <p:sp>
        <p:nvSpPr>
          <p:cNvPr id="15" name="Segnaposto contenuto 2"/>
          <p:cNvSpPr txBox="1">
            <a:spLocks/>
          </p:cNvSpPr>
          <p:nvPr/>
        </p:nvSpPr>
        <p:spPr>
          <a:xfrm>
            <a:off x="2771800" y="1556792"/>
            <a:ext cx="547260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it-IT" sz="2000" b="1" dirty="0">
                <a:ln w="10541" cmpd="sng">
                  <a:solidFill>
                    <a:schemeClr val="accent1">
                      <a:shade val="88000"/>
                      <a:satMod val="110000"/>
                    </a:schemeClr>
                  </a:solidFill>
                  <a:prstDash val="solid"/>
                </a:ln>
              </a:rPr>
              <a:t>LA VALUTAZIONE SI SVOLGE IN </a:t>
            </a:r>
            <a:r>
              <a:rPr lang="it-IT" sz="2800" b="1" dirty="0">
                <a:ln w="10541" cmpd="sng">
                  <a:solidFill>
                    <a:schemeClr val="accent1">
                      <a:shade val="88000"/>
                      <a:satMod val="110000"/>
                    </a:schemeClr>
                  </a:solidFill>
                  <a:prstDash val="solid"/>
                </a:ln>
                <a:solidFill>
                  <a:srgbClr val="FF0000"/>
                </a:solidFill>
              </a:rPr>
              <a:t>2 FASI</a:t>
            </a:r>
          </a:p>
        </p:txBody>
      </p:sp>
      <p:sp>
        <p:nvSpPr>
          <p:cNvPr id="7" name="Titolo 1"/>
          <p:cNvSpPr txBox="1">
            <a:spLocks/>
          </p:cNvSpPr>
          <p:nvPr/>
        </p:nvSpPr>
        <p:spPr>
          <a:xfrm>
            <a:off x="395536" y="404664"/>
            <a:ext cx="8305460" cy="533921"/>
          </a:xfrm>
          <a:prstGeom prst="rect">
            <a:avLst/>
          </a:prstGeom>
          <a:gradFill>
            <a:gsLst>
              <a:gs pos="0">
                <a:srgbClr val="FC9FCB"/>
              </a:gs>
              <a:gs pos="0">
                <a:srgbClr val="F8B049"/>
              </a:gs>
              <a:gs pos="84000">
                <a:srgbClr val="F8B049"/>
              </a:gs>
              <a:gs pos="98000">
                <a:srgbClr val="FEE7F2"/>
              </a:gs>
              <a:gs pos="94000">
                <a:srgbClr val="F952A0"/>
              </a:gs>
              <a:gs pos="100000">
                <a:srgbClr val="C50849"/>
              </a:gs>
              <a:gs pos="100000">
                <a:srgbClr val="B43E85"/>
              </a:gs>
              <a:gs pos="100000">
                <a:srgbClr val="F8B049"/>
              </a:gs>
            </a:gsLst>
            <a:lin ang="13500000" scaled="0"/>
          </a:gradFill>
          <a:ln w="25400">
            <a:solidFill>
              <a:schemeClr val="accent2">
                <a:lumMod val="60000"/>
                <a:lumOff val="40000"/>
              </a:schemeClr>
            </a:solidFill>
          </a:ln>
        </p:spPr>
        <p:txBody>
          <a:bodyPr vert="horz" lIns="91440" tIns="45720" rIns="91440" bIns="45720" rtlCol="0" anchor="ctr">
            <a:normAutofit/>
          </a:bodyPr>
          <a:lstStyle>
            <a:defPPr>
              <a:defRPr lang="it-IT"/>
            </a:defPPr>
            <a:lvl1pPr indent="-342900" algn="ctr">
              <a:lnSpc>
                <a:spcPct val="90000"/>
              </a:lnSpc>
              <a:spcBef>
                <a:spcPct val="0"/>
              </a:spcBef>
              <a:buFont typeface="Arial" pitchFamily="34" charset="0"/>
              <a:buNone/>
              <a:defRPr sz="3000" b="1">
                <a:latin typeface="+mj-lt"/>
                <a:ea typeface="+mj-ea"/>
                <a:cs typeface="+mj-cs"/>
              </a:defRPr>
            </a:lvl1pPr>
          </a:lstStyle>
          <a:p>
            <a:r>
              <a:rPr lang="it-IT" dirty="0"/>
              <a:t>PROCEDURE </a:t>
            </a:r>
            <a:r>
              <a:rPr lang="it-IT" dirty="0" err="1"/>
              <a:t>DI</a:t>
            </a:r>
            <a:r>
              <a:rPr lang="it-IT" dirty="0"/>
              <a:t> VALUTAZIONE</a:t>
            </a:r>
          </a:p>
        </p:txBody>
      </p:sp>
      <p:pic>
        <p:nvPicPr>
          <p:cNvPr id="2050" name="Picture 2" descr="Risultati immagini per valutazione">
            <a:hlinkClick r:id="rId2"/>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7504" y="1628800"/>
            <a:ext cx="2304256" cy="1428639"/>
          </a:xfrm>
          <a:prstGeom prst="rect">
            <a:avLst/>
          </a:prstGeom>
          <a:noFill/>
          <a:extLst>
            <a:ext uri="{909E8E84-426E-40DD-AFC4-6F175D3DCCD1}">
              <a14:hiddenFill xmlns:a14="http://schemas.microsoft.com/office/drawing/2010/main">
                <a:solidFill>
                  <a:srgbClr val="FFFFFF"/>
                </a:solidFill>
              </a14:hiddenFill>
            </a:ext>
          </a:extLst>
        </p:spPr>
      </p:pic>
      <p:sp>
        <p:nvSpPr>
          <p:cNvPr id="9" name="Freccia a destra 8"/>
          <p:cNvSpPr/>
          <p:nvPr/>
        </p:nvSpPr>
        <p:spPr>
          <a:xfrm rot="7200000">
            <a:off x="2962653" y="2515595"/>
            <a:ext cx="931410" cy="232733"/>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a destra 10"/>
          <p:cNvSpPr/>
          <p:nvPr/>
        </p:nvSpPr>
        <p:spPr>
          <a:xfrm rot="3600000">
            <a:off x="5876658" y="2519166"/>
            <a:ext cx="913376" cy="225562"/>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p:cNvSpPr/>
          <p:nvPr/>
        </p:nvSpPr>
        <p:spPr>
          <a:xfrm>
            <a:off x="1547664" y="3093458"/>
            <a:ext cx="3168352" cy="2492990"/>
          </a:xfrm>
          <a:prstGeom prst="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lin ang="2700000" scaled="0"/>
            <a:tileRect/>
          </a:gradFill>
          <a:ln>
            <a:solidFill>
              <a:srgbClr val="C00000">
                <a:alpha val="61000"/>
              </a:srgbClr>
            </a:solidFill>
          </a:ln>
        </p:spPr>
        <p:txBody>
          <a:bodyPr wrap="square">
            <a:spAutoFit/>
          </a:bodyPr>
          <a:lstStyle/>
          <a:p>
            <a:pPr algn="just">
              <a:spcBef>
                <a:spcPct val="20000"/>
              </a:spcBef>
              <a:tabLst>
                <a:tab pos="444500" algn="l"/>
                <a:tab pos="3322638" algn="l"/>
              </a:tabLst>
            </a:pPr>
            <a:r>
              <a:rPr lang="it-IT" sz="2800" b="1" dirty="0">
                <a:ln w="10541" cmpd="sng">
                  <a:solidFill>
                    <a:schemeClr val="accent1">
                      <a:shade val="88000"/>
                      <a:satMod val="110000"/>
                    </a:schemeClr>
                  </a:solidFill>
                  <a:prstDash val="solid"/>
                </a:ln>
                <a:solidFill>
                  <a:srgbClr val="FF0000"/>
                </a:solidFill>
              </a:rPr>
              <a:t>PRESELEZIONE</a:t>
            </a:r>
          </a:p>
          <a:p>
            <a:pPr algn="just">
              <a:tabLst>
                <a:tab pos="444500" algn="l"/>
                <a:tab pos="3322638" algn="l"/>
              </a:tabLst>
            </a:pPr>
            <a:endParaRPr lang="it-IT" sz="1600" b="1" cap="small" dirty="0"/>
          </a:p>
          <a:p>
            <a:pPr algn="just">
              <a:tabLst>
                <a:tab pos="444500" algn="l"/>
                <a:tab pos="3322638" algn="l"/>
              </a:tabLst>
            </a:pPr>
            <a:r>
              <a:rPr lang="it-IT" sz="1600" b="1" cap="small" dirty="0"/>
              <a:t>di competenza diretta dei Comitati di Selezione (uno per ciascuno dei settori di ricerca ERC, per un totale di venticinque </a:t>
            </a:r>
            <a:r>
              <a:rPr lang="it-IT" sz="1600" b="1" cap="small" dirty="0" err="1"/>
              <a:t>CdS</a:t>
            </a:r>
            <a:r>
              <a:rPr lang="it-IT" sz="1600" b="1" cap="small" dirty="0"/>
              <a:t>) basata sulla qualificazione scientifica del </a:t>
            </a:r>
            <a:r>
              <a:rPr lang="it-IT" sz="1600" b="1" cap="small" dirty="0" err="1"/>
              <a:t>pi</a:t>
            </a:r>
            <a:r>
              <a:rPr lang="it-IT" sz="1600" b="1" cap="small" dirty="0"/>
              <a:t> e sul coinvolgimento di giovani ricercatori </a:t>
            </a:r>
          </a:p>
        </p:txBody>
      </p:sp>
      <p:sp>
        <p:nvSpPr>
          <p:cNvPr id="13" name="Rettangolo 12"/>
          <p:cNvSpPr/>
          <p:nvPr/>
        </p:nvSpPr>
        <p:spPr>
          <a:xfrm>
            <a:off x="5220072" y="3091730"/>
            <a:ext cx="3120884" cy="2923877"/>
          </a:xfrm>
          <a:prstGeom prst="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lin ang="2700000" scaled="0"/>
            <a:tileRect/>
          </a:gradFill>
          <a:ln>
            <a:solidFill>
              <a:srgbClr val="C00000">
                <a:alpha val="61000"/>
              </a:srgbClr>
            </a:solidFill>
          </a:ln>
        </p:spPr>
        <p:txBody>
          <a:bodyPr wrap="square">
            <a:spAutoFit/>
          </a:bodyPr>
          <a:lstStyle/>
          <a:p>
            <a:pPr algn="ctr">
              <a:spcBef>
                <a:spcPct val="20000"/>
              </a:spcBef>
              <a:tabLst>
                <a:tab pos="444500" algn="l"/>
                <a:tab pos="3322638" algn="l"/>
              </a:tabLst>
            </a:pPr>
            <a:r>
              <a:rPr lang="it-IT" sz="2800" b="1" dirty="0">
                <a:ln w="10541" cmpd="sng">
                  <a:solidFill>
                    <a:schemeClr val="accent1">
                      <a:shade val="88000"/>
                      <a:satMod val="110000"/>
                    </a:schemeClr>
                  </a:solidFill>
                  <a:prstDash val="solid"/>
                </a:ln>
                <a:solidFill>
                  <a:srgbClr val="FF0000"/>
                </a:solidFill>
              </a:rPr>
              <a:t>VALUTAZIONE SCIENTIFICA</a:t>
            </a:r>
          </a:p>
          <a:p>
            <a:pPr algn="just">
              <a:tabLst>
                <a:tab pos="444500" algn="l"/>
                <a:tab pos="3322638" algn="l"/>
              </a:tabLst>
            </a:pPr>
            <a:endParaRPr lang="it-IT" sz="1600" dirty="0"/>
          </a:p>
          <a:p>
            <a:pPr algn="just">
              <a:tabLst>
                <a:tab pos="444500" algn="l"/>
                <a:tab pos="3322638" algn="l"/>
              </a:tabLst>
            </a:pPr>
            <a:r>
              <a:rPr lang="it-IT" sz="1600" b="1" cap="small" dirty="0"/>
              <a:t>affidata a revisori esterni ai </a:t>
            </a:r>
            <a:r>
              <a:rPr lang="it-IT" sz="1600" b="1" cap="small" dirty="0" err="1"/>
              <a:t>CdS</a:t>
            </a:r>
            <a:r>
              <a:rPr lang="it-IT" sz="1600" b="1" cap="small" dirty="0"/>
              <a:t>, e da essi nominati (sulla base della competenza scientifica) nell’ambito della </a:t>
            </a:r>
            <a:r>
              <a:rPr lang="it-IT" sz="1600" b="1" cap="small" dirty="0" err="1"/>
              <a:t>comunita’</a:t>
            </a:r>
            <a:r>
              <a:rPr lang="it-IT" sz="1600" b="1" cap="small" dirty="0"/>
              <a:t> internazionale di riferimento, e basata su </a:t>
            </a:r>
            <a:r>
              <a:rPr lang="it-IT" sz="1600" b="1" cap="small" dirty="0" err="1"/>
              <a:t>innovativita’</a:t>
            </a:r>
            <a:r>
              <a:rPr lang="it-IT" sz="1600" b="1" cap="small" dirty="0"/>
              <a:t>, </a:t>
            </a:r>
            <a:r>
              <a:rPr lang="it-IT" sz="1600" b="1" cap="small" dirty="0" err="1"/>
              <a:t>originalita’</a:t>
            </a:r>
            <a:r>
              <a:rPr lang="it-IT" sz="1600" b="1" cap="small" dirty="0"/>
              <a:t>, </a:t>
            </a:r>
            <a:r>
              <a:rPr lang="it-IT" sz="1600" b="1" cap="small" dirty="0" err="1"/>
              <a:t>fattibilita’</a:t>
            </a:r>
            <a:r>
              <a:rPr lang="it-IT" sz="1600" b="1" cap="small" dirty="0"/>
              <a:t>, </a:t>
            </a:r>
            <a:r>
              <a:rPr lang="it-IT" sz="1600" b="1" cap="small" dirty="0" err="1"/>
              <a:t>congruita’</a:t>
            </a:r>
            <a:r>
              <a:rPr lang="it-IT" sz="1600" b="1" cap="small" dirty="0"/>
              <a:t> e impatto del progetto</a:t>
            </a:r>
          </a:p>
        </p:txBody>
      </p:sp>
    </p:spTree>
    <p:extLst>
      <p:ext uri="{BB962C8B-B14F-4D97-AF65-F5344CB8AC3E}">
        <p14:creationId xmlns:p14="http://schemas.microsoft.com/office/powerpoint/2010/main" val="3219400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Connettore 2 29"/>
          <p:cNvCxnSpPr/>
          <p:nvPr/>
        </p:nvCxnSpPr>
        <p:spPr>
          <a:xfrm flipV="1">
            <a:off x="3546140" y="4254415"/>
            <a:ext cx="323528" cy="1"/>
          </a:xfrm>
          <a:prstGeom prst="straightConnector1">
            <a:avLst/>
          </a:prstGeom>
          <a:ln w="15875">
            <a:solidFill>
              <a:srgbClr val="FF0000">
                <a:alpha val="90000"/>
              </a:srgbClr>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ttore 2 27"/>
          <p:cNvCxnSpPr/>
          <p:nvPr/>
        </p:nvCxnSpPr>
        <p:spPr>
          <a:xfrm flipV="1">
            <a:off x="1475656" y="4229247"/>
            <a:ext cx="323528" cy="1"/>
          </a:xfrm>
          <a:prstGeom prst="straightConnector1">
            <a:avLst/>
          </a:prstGeom>
          <a:ln w="15875">
            <a:solidFill>
              <a:srgbClr val="FF0000">
                <a:alpha val="90000"/>
              </a:srgbClr>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ttore 2 18"/>
          <p:cNvCxnSpPr/>
          <p:nvPr/>
        </p:nvCxnSpPr>
        <p:spPr>
          <a:xfrm flipV="1">
            <a:off x="3118675" y="2348880"/>
            <a:ext cx="323528" cy="1"/>
          </a:xfrm>
          <a:prstGeom prst="straightConnector1">
            <a:avLst/>
          </a:prstGeom>
          <a:ln w="15875">
            <a:solidFill>
              <a:srgbClr val="FF0000">
                <a:alpha val="90000"/>
              </a:srgbClr>
            </a:solidFill>
            <a:tailEnd type="arrow"/>
          </a:ln>
        </p:spPr>
        <p:style>
          <a:lnRef idx="1">
            <a:schemeClr val="accent1"/>
          </a:lnRef>
          <a:fillRef idx="0">
            <a:schemeClr val="accent1"/>
          </a:fillRef>
          <a:effectRef idx="0">
            <a:schemeClr val="accent1"/>
          </a:effectRef>
          <a:fontRef idx="minor">
            <a:schemeClr val="tx1"/>
          </a:fontRef>
        </p:style>
      </p:cxnSp>
      <p:sp>
        <p:nvSpPr>
          <p:cNvPr id="4" name="Titolo 1"/>
          <p:cNvSpPr txBox="1">
            <a:spLocks/>
          </p:cNvSpPr>
          <p:nvPr/>
        </p:nvSpPr>
        <p:spPr>
          <a:xfrm>
            <a:off x="544016"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a:t>PROCEDURE </a:t>
            </a:r>
            <a:r>
              <a:rPr lang="it-IT" dirty="0" err="1"/>
              <a:t>DI</a:t>
            </a:r>
            <a:r>
              <a:rPr lang="it-IT" dirty="0"/>
              <a:t> VALUTAZIONE</a:t>
            </a:r>
          </a:p>
        </p:txBody>
      </p:sp>
      <p:sp>
        <p:nvSpPr>
          <p:cNvPr id="15" name="Segnaposto contenuto 2"/>
          <p:cNvSpPr txBox="1">
            <a:spLocks/>
          </p:cNvSpPr>
          <p:nvPr/>
        </p:nvSpPr>
        <p:spPr>
          <a:xfrm>
            <a:off x="2771800" y="1556792"/>
            <a:ext cx="547260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endParaRPr lang="it-IT" sz="2800" b="1" dirty="0">
              <a:ln w="10541" cmpd="sng">
                <a:solidFill>
                  <a:schemeClr val="accent1">
                    <a:shade val="88000"/>
                    <a:satMod val="110000"/>
                  </a:schemeClr>
                </a:solidFill>
                <a:prstDash val="solid"/>
              </a:ln>
              <a:solidFill>
                <a:srgbClr val="FF0000"/>
              </a:solidFill>
            </a:endParaRPr>
          </a:p>
        </p:txBody>
      </p:sp>
      <p:sp>
        <p:nvSpPr>
          <p:cNvPr id="7" name="Titolo 1"/>
          <p:cNvSpPr txBox="1">
            <a:spLocks/>
          </p:cNvSpPr>
          <p:nvPr/>
        </p:nvSpPr>
        <p:spPr>
          <a:xfrm>
            <a:off x="395536" y="404664"/>
            <a:ext cx="8305460" cy="533921"/>
          </a:xfrm>
          <a:prstGeom prst="rect">
            <a:avLst/>
          </a:prstGeom>
          <a:gradFill>
            <a:gsLst>
              <a:gs pos="0">
                <a:srgbClr val="FC9FCB"/>
              </a:gs>
              <a:gs pos="0">
                <a:srgbClr val="F8B049"/>
              </a:gs>
              <a:gs pos="84000">
                <a:srgbClr val="F8B049"/>
              </a:gs>
              <a:gs pos="98000">
                <a:srgbClr val="FEE7F2"/>
              </a:gs>
              <a:gs pos="94000">
                <a:srgbClr val="F952A0"/>
              </a:gs>
              <a:gs pos="100000">
                <a:srgbClr val="C50849"/>
              </a:gs>
              <a:gs pos="100000">
                <a:srgbClr val="B43E85"/>
              </a:gs>
              <a:gs pos="100000">
                <a:srgbClr val="F8B049"/>
              </a:gs>
            </a:gsLst>
            <a:lin ang="13500000" scaled="0"/>
          </a:gradFill>
          <a:ln w="25400">
            <a:solidFill>
              <a:schemeClr val="accent2">
                <a:lumMod val="60000"/>
                <a:lumOff val="40000"/>
              </a:schemeClr>
            </a:solidFill>
          </a:ln>
        </p:spPr>
        <p:txBody>
          <a:bodyPr vert="horz" lIns="91440" tIns="45720" rIns="91440" bIns="45720" rtlCol="0" anchor="ctr">
            <a:normAutofit/>
          </a:bodyPr>
          <a:lstStyle>
            <a:defPPr>
              <a:defRPr lang="it-IT"/>
            </a:defPPr>
            <a:lvl1pPr indent="-342900" algn="ctr">
              <a:lnSpc>
                <a:spcPct val="90000"/>
              </a:lnSpc>
              <a:spcBef>
                <a:spcPct val="0"/>
              </a:spcBef>
              <a:buFont typeface="Arial" pitchFamily="34" charset="0"/>
              <a:buNone/>
              <a:defRPr sz="3000" b="1">
                <a:latin typeface="+mj-lt"/>
                <a:ea typeface="+mj-ea"/>
                <a:cs typeface="+mj-cs"/>
              </a:defRPr>
            </a:lvl1pPr>
          </a:lstStyle>
          <a:p>
            <a:r>
              <a:rPr lang="it-IT" dirty="0"/>
              <a:t>FASE DI PRESELEZIONE</a:t>
            </a:r>
          </a:p>
        </p:txBody>
      </p:sp>
      <p:sp>
        <p:nvSpPr>
          <p:cNvPr id="11" name="Freccia a destra 10"/>
          <p:cNvSpPr/>
          <p:nvPr/>
        </p:nvSpPr>
        <p:spPr>
          <a:xfrm rot="5400000">
            <a:off x="1428287" y="1563637"/>
            <a:ext cx="913376" cy="112781"/>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13"/>
          <p:cNvSpPr/>
          <p:nvPr/>
        </p:nvSpPr>
        <p:spPr>
          <a:xfrm>
            <a:off x="544016" y="1124744"/>
            <a:ext cx="2664296" cy="338554"/>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ln>
            <a:solidFill>
              <a:srgbClr val="C00000">
                <a:alpha val="61000"/>
              </a:srgbClr>
            </a:solidFill>
          </a:ln>
        </p:spPr>
        <p:txBody>
          <a:bodyPr wrap="square">
            <a:spAutoFit/>
          </a:bodyPr>
          <a:lstStyle/>
          <a:p>
            <a:pPr algn="ctr">
              <a:tabLst>
                <a:tab pos="444500" algn="l"/>
                <a:tab pos="3322638" algn="l"/>
              </a:tabLst>
            </a:pPr>
            <a:r>
              <a:rPr lang="it-IT" sz="1600" b="1" cap="small" dirty="0"/>
              <a:t>CDS</a:t>
            </a:r>
          </a:p>
        </p:txBody>
      </p:sp>
      <p:sp>
        <p:nvSpPr>
          <p:cNvPr id="6" name="Rettangolo 5"/>
          <p:cNvSpPr/>
          <p:nvPr/>
        </p:nvSpPr>
        <p:spPr>
          <a:xfrm>
            <a:off x="1891381" y="1525472"/>
            <a:ext cx="1816523" cy="246221"/>
          </a:xfrm>
          <a:prstGeom prst="rect">
            <a:avLst/>
          </a:prstGeom>
        </p:spPr>
        <p:txBody>
          <a:bodyPr wrap="none">
            <a:spAutoFit/>
          </a:bodyPr>
          <a:lstStyle/>
          <a:p>
            <a:r>
              <a:rPr lang="it-IT" sz="1000" b="1" dirty="0"/>
              <a:t>PARERE E PUNTEGGIO MAX 22</a:t>
            </a:r>
          </a:p>
        </p:txBody>
      </p:sp>
      <p:sp>
        <p:nvSpPr>
          <p:cNvPr id="17" name="Rettangolo 16"/>
          <p:cNvSpPr/>
          <p:nvPr/>
        </p:nvSpPr>
        <p:spPr>
          <a:xfrm>
            <a:off x="539552" y="2110271"/>
            <a:ext cx="2664296" cy="461665"/>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ln>
            <a:solidFill>
              <a:srgbClr val="C00000">
                <a:alpha val="61000"/>
              </a:srgbClr>
            </a:solidFill>
          </a:ln>
        </p:spPr>
        <p:txBody>
          <a:bodyPr wrap="square">
            <a:spAutoFit/>
          </a:bodyPr>
          <a:lstStyle/>
          <a:p>
            <a:pPr algn="ctr">
              <a:tabLst>
                <a:tab pos="444500" algn="l"/>
                <a:tab pos="3322638" algn="l"/>
              </a:tabLst>
            </a:pPr>
            <a:r>
              <a:rPr lang="it-IT" sz="1200" b="1" u="sng" dirty="0"/>
              <a:t>CRITERIO GENERALE DELLA QUALIFICAZIONE SCIENTIFICA DEL PI</a:t>
            </a:r>
            <a:endParaRPr lang="it-IT" sz="1200" b="1" cap="small" dirty="0"/>
          </a:p>
        </p:txBody>
      </p:sp>
      <p:sp>
        <p:nvSpPr>
          <p:cNvPr id="10" name="Nastro perforato 9"/>
          <p:cNvSpPr/>
          <p:nvPr/>
        </p:nvSpPr>
        <p:spPr>
          <a:xfrm>
            <a:off x="3442203" y="1580098"/>
            <a:ext cx="5472608" cy="1389562"/>
          </a:xfrm>
          <a:prstGeom prst="flowChartPunchedTape">
            <a:avLst/>
          </a:prstGeom>
          <a:solidFill>
            <a:schemeClr val="accent4">
              <a:lumMod val="20000"/>
              <a:lumOff val="80000"/>
            </a:schemeClr>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900" b="1" dirty="0">
                <a:solidFill>
                  <a:schemeClr val="tx1"/>
                </a:solidFill>
              </a:rPr>
              <a:t>a) indicatori </a:t>
            </a:r>
            <a:r>
              <a:rPr lang="it-IT" sz="900" b="1" dirty="0" err="1">
                <a:solidFill>
                  <a:schemeClr val="tx1"/>
                </a:solidFill>
              </a:rPr>
              <a:t>bibliometrici</a:t>
            </a:r>
            <a:r>
              <a:rPr lang="it-IT" sz="900" b="1" dirty="0">
                <a:solidFill>
                  <a:schemeClr val="tx1"/>
                </a:solidFill>
              </a:rPr>
              <a:t> (incluso H-</a:t>
            </a:r>
            <a:r>
              <a:rPr lang="it-IT" sz="900" b="1" dirty="0" err="1">
                <a:solidFill>
                  <a:schemeClr val="tx1"/>
                </a:solidFill>
              </a:rPr>
              <a:t>index</a:t>
            </a:r>
            <a:r>
              <a:rPr lang="it-IT" sz="900" b="1" dirty="0">
                <a:solidFill>
                  <a:schemeClr val="tx1"/>
                </a:solidFill>
              </a:rPr>
              <a:t> complessivo, con indicazione della sorgente), ovvero qualità delle pubblicazioni scientifiche, monografie, libri, ecc.; </a:t>
            </a:r>
          </a:p>
          <a:p>
            <a:r>
              <a:rPr lang="it-IT" sz="900" b="1" dirty="0">
                <a:solidFill>
                  <a:schemeClr val="tx1"/>
                </a:solidFill>
              </a:rPr>
              <a:t>b) riconoscimenti ricevuti a livello nazionale e/o internazionale idonei ad attestare la qualificazione scientifica del PI, valutati in relazione alla loro numerosità e importanza; </a:t>
            </a:r>
          </a:p>
          <a:p>
            <a:r>
              <a:rPr lang="it-IT" sz="900" b="1" dirty="0">
                <a:solidFill>
                  <a:schemeClr val="tx1"/>
                </a:solidFill>
              </a:rPr>
              <a:t>c) precedente acquisizione di finanziamenti di ricerca su base competitiva</a:t>
            </a:r>
            <a:r>
              <a:rPr lang="it-IT" sz="900" b="1" i="1" dirty="0">
                <a:solidFill>
                  <a:schemeClr val="tx1"/>
                </a:solidFill>
              </a:rPr>
              <a:t> </a:t>
            </a:r>
            <a:r>
              <a:rPr lang="it-IT" sz="900" b="1" dirty="0">
                <a:solidFill>
                  <a:schemeClr val="tx1"/>
                </a:solidFill>
              </a:rPr>
              <a:t>in qualità di </a:t>
            </a:r>
            <a:r>
              <a:rPr lang="it-IT" sz="900" b="1" i="1" dirty="0" err="1">
                <a:solidFill>
                  <a:schemeClr val="tx1"/>
                </a:solidFill>
              </a:rPr>
              <a:t>principal</a:t>
            </a:r>
            <a:r>
              <a:rPr lang="it-IT" sz="900" b="1" i="1" dirty="0">
                <a:solidFill>
                  <a:schemeClr val="tx1"/>
                </a:solidFill>
              </a:rPr>
              <a:t> investigator </a:t>
            </a:r>
            <a:r>
              <a:rPr lang="it-IT" sz="900" b="1" dirty="0">
                <a:solidFill>
                  <a:schemeClr val="tx1"/>
                </a:solidFill>
              </a:rPr>
              <a:t>o equivalente. e relativi finanziamenti ricevuti.</a:t>
            </a:r>
          </a:p>
        </p:txBody>
      </p:sp>
      <p:sp>
        <p:nvSpPr>
          <p:cNvPr id="26" name="Rettangolo 25"/>
          <p:cNvSpPr/>
          <p:nvPr/>
        </p:nvSpPr>
        <p:spPr>
          <a:xfrm>
            <a:off x="243758" y="4059877"/>
            <a:ext cx="1231898" cy="338554"/>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ln>
            <a:solidFill>
              <a:srgbClr val="C00000">
                <a:alpha val="61000"/>
              </a:srgbClr>
            </a:solidFill>
          </a:ln>
        </p:spPr>
        <p:txBody>
          <a:bodyPr wrap="square">
            <a:spAutoFit/>
          </a:bodyPr>
          <a:lstStyle/>
          <a:p>
            <a:pPr algn="ctr">
              <a:tabLst>
                <a:tab pos="444500" algn="l"/>
                <a:tab pos="3322638" algn="l"/>
              </a:tabLst>
            </a:pPr>
            <a:r>
              <a:rPr lang="it-IT" sz="1600" b="1" cap="small" dirty="0"/>
              <a:t>CDS</a:t>
            </a:r>
          </a:p>
        </p:txBody>
      </p:sp>
      <p:sp>
        <p:nvSpPr>
          <p:cNvPr id="27" name="Rettangolo 26"/>
          <p:cNvSpPr/>
          <p:nvPr/>
        </p:nvSpPr>
        <p:spPr>
          <a:xfrm>
            <a:off x="1835696" y="3822139"/>
            <a:ext cx="1728192" cy="830997"/>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ln>
            <a:solidFill>
              <a:srgbClr val="C00000">
                <a:alpha val="61000"/>
              </a:srgbClr>
            </a:solidFill>
          </a:ln>
        </p:spPr>
        <p:txBody>
          <a:bodyPr wrap="square">
            <a:spAutoFit/>
          </a:bodyPr>
          <a:lstStyle/>
          <a:p>
            <a:pPr algn="ctr">
              <a:tabLst>
                <a:tab pos="444500" algn="l"/>
                <a:tab pos="3322638" algn="l"/>
              </a:tabLst>
            </a:pPr>
            <a:r>
              <a:rPr lang="it-IT" sz="1600" b="1" cap="small" dirty="0"/>
              <a:t>Linee di intervento</a:t>
            </a:r>
          </a:p>
          <a:p>
            <a:pPr algn="ctr">
              <a:tabLst>
                <a:tab pos="444500" algn="l"/>
                <a:tab pos="3322638" algn="l"/>
              </a:tabLst>
            </a:pPr>
            <a:r>
              <a:rPr lang="it-IT" sz="1600" b="1" cap="small" dirty="0"/>
              <a:t>PRINCIPALE </a:t>
            </a:r>
          </a:p>
          <a:p>
            <a:pPr algn="ctr">
              <a:tabLst>
                <a:tab pos="444500" algn="l"/>
                <a:tab pos="3322638" algn="l"/>
              </a:tabLst>
            </a:pPr>
            <a:r>
              <a:rPr lang="it-IT" sz="1600" b="1" cap="small" dirty="0"/>
              <a:t>SUD</a:t>
            </a:r>
          </a:p>
        </p:txBody>
      </p:sp>
      <p:sp>
        <p:nvSpPr>
          <p:cNvPr id="29" name="Rettangolo 28"/>
          <p:cNvSpPr/>
          <p:nvPr/>
        </p:nvSpPr>
        <p:spPr>
          <a:xfrm>
            <a:off x="3869668" y="3290208"/>
            <a:ext cx="5045143" cy="1938992"/>
          </a:xfrm>
          <a:prstGeom prst="rect">
            <a:avLst/>
          </a:prstGeom>
          <a:solidFill>
            <a:schemeClr val="accent4">
              <a:lumMod val="20000"/>
              <a:lumOff val="80000"/>
            </a:schemeClr>
          </a:solidFill>
          <a:ln w="25400">
            <a:solidFill>
              <a:srgbClr val="FF0000"/>
            </a:solidFill>
          </a:ln>
        </p:spPr>
        <p:txBody>
          <a:bodyPr wrap="square">
            <a:spAutoFit/>
          </a:bodyPr>
          <a:lstStyle/>
          <a:p>
            <a:pPr marL="0" lvl="2"/>
            <a:r>
              <a:rPr lang="it-IT" sz="1200" dirty="0"/>
              <a:t>Ciascuna fascia ricomprende da un minimo del 10% a un massimo del 25% dei progetti presentati nel settore di riferimento. Il </a:t>
            </a:r>
            <a:r>
              <a:rPr lang="it-IT" sz="1200" dirty="0" err="1"/>
              <a:t>CdS</a:t>
            </a:r>
            <a:r>
              <a:rPr lang="it-IT" sz="1200" dirty="0"/>
              <a:t> attribuisce ai punteggi i seguenti rispettivi punteggi per fascia</a:t>
            </a:r>
            <a:endParaRPr lang="it-IT" sz="1200" b="1" dirty="0"/>
          </a:p>
          <a:p>
            <a:pPr marL="0" lvl="2"/>
            <a:r>
              <a:rPr lang="it-IT" sz="1200" b="1" dirty="0"/>
              <a:t>1^ fascia: da 19 a 22 punti</a:t>
            </a:r>
          </a:p>
          <a:p>
            <a:pPr marL="0" lvl="2"/>
            <a:r>
              <a:rPr lang="it-IT" sz="1200" b="1" dirty="0"/>
              <a:t>2^ fascia: da 15 a 18 punti</a:t>
            </a:r>
          </a:p>
          <a:p>
            <a:pPr marL="0" lvl="2"/>
            <a:r>
              <a:rPr lang="it-IT" sz="1200" b="1" dirty="0"/>
              <a:t>3^ fascia: da 13 a 14 punti</a:t>
            </a:r>
          </a:p>
          <a:p>
            <a:pPr marL="0" lvl="2"/>
            <a:r>
              <a:rPr lang="it-IT" sz="1200" b="1" dirty="0"/>
              <a:t>4^ fascia: da 11 a 12 punti</a:t>
            </a:r>
          </a:p>
          <a:p>
            <a:pPr marL="0" lvl="2"/>
            <a:r>
              <a:rPr lang="it-IT" sz="1200" b="1" dirty="0"/>
              <a:t>5^ fascia: fino a 10 punti</a:t>
            </a:r>
          </a:p>
          <a:p>
            <a:pPr marL="0" lvl="2"/>
            <a:r>
              <a:rPr lang="it-IT" sz="1200" dirty="0"/>
              <a:t>Questi punteggi sono automaticamente incrementati di 3 punti se il progetto prevede almeno una unità di ricerca coordinata da un ricercatore under 40. </a:t>
            </a:r>
            <a:endParaRPr lang="it-IT" sz="1200" b="1" dirty="0"/>
          </a:p>
        </p:txBody>
      </p:sp>
      <p:cxnSp>
        <p:nvCxnSpPr>
          <p:cNvPr id="31" name="Connettore 2 30"/>
          <p:cNvCxnSpPr/>
          <p:nvPr/>
        </p:nvCxnSpPr>
        <p:spPr>
          <a:xfrm flipV="1">
            <a:off x="3553902" y="6021288"/>
            <a:ext cx="323528" cy="1"/>
          </a:xfrm>
          <a:prstGeom prst="straightConnector1">
            <a:avLst/>
          </a:prstGeom>
          <a:ln w="15875">
            <a:solidFill>
              <a:srgbClr val="FF0000">
                <a:alpha val="90000"/>
              </a:srgbClr>
            </a:solidFill>
            <a:tailEnd type="arrow"/>
          </a:ln>
        </p:spPr>
        <p:style>
          <a:lnRef idx="1">
            <a:schemeClr val="accent1"/>
          </a:lnRef>
          <a:fillRef idx="0">
            <a:schemeClr val="accent1"/>
          </a:fillRef>
          <a:effectRef idx="0">
            <a:schemeClr val="accent1"/>
          </a:effectRef>
          <a:fontRef idx="minor">
            <a:schemeClr val="tx1"/>
          </a:fontRef>
        </p:style>
      </p:cxnSp>
      <p:cxnSp>
        <p:nvCxnSpPr>
          <p:cNvPr id="32" name="Connettore 2 31"/>
          <p:cNvCxnSpPr/>
          <p:nvPr/>
        </p:nvCxnSpPr>
        <p:spPr>
          <a:xfrm flipV="1">
            <a:off x="1483418" y="5996120"/>
            <a:ext cx="323528" cy="1"/>
          </a:xfrm>
          <a:prstGeom prst="straightConnector1">
            <a:avLst/>
          </a:prstGeom>
          <a:ln w="15875">
            <a:solidFill>
              <a:srgbClr val="FF0000">
                <a:alpha val="90000"/>
              </a:srgbClr>
            </a:solidFill>
            <a:tailEnd type="arrow"/>
          </a:ln>
        </p:spPr>
        <p:style>
          <a:lnRef idx="1">
            <a:schemeClr val="accent1"/>
          </a:lnRef>
          <a:fillRef idx="0">
            <a:schemeClr val="accent1"/>
          </a:fillRef>
          <a:effectRef idx="0">
            <a:schemeClr val="accent1"/>
          </a:effectRef>
          <a:fontRef idx="minor">
            <a:schemeClr val="tx1"/>
          </a:fontRef>
        </p:style>
      </p:cxnSp>
      <p:sp>
        <p:nvSpPr>
          <p:cNvPr id="33" name="Rettangolo 32"/>
          <p:cNvSpPr/>
          <p:nvPr/>
        </p:nvSpPr>
        <p:spPr>
          <a:xfrm>
            <a:off x="251520" y="5826750"/>
            <a:ext cx="1231898" cy="338554"/>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ln>
            <a:solidFill>
              <a:srgbClr val="C00000">
                <a:alpha val="61000"/>
              </a:srgbClr>
            </a:solidFill>
          </a:ln>
        </p:spPr>
        <p:txBody>
          <a:bodyPr wrap="square">
            <a:spAutoFit/>
          </a:bodyPr>
          <a:lstStyle/>
          <a:p>
            <a:pPr algn="ctr">
              <a:tabLst>
                <a:tab pos="444500" algn="l"/>
                <a:tab pos="3322638" algn="l"/>
              </a:tabLst>
            </a:pPr>
            <a:r>
              <a:rPr lang="it-IT" sz="1600" b="1" cap="small" dirty="0"/>
              <a:t>CDS</a:t>
            </a:r>
          </a:p>
        </p:txBody>
      </p:sp>
      <p:sp>
        <p:nvSpPr>
          <p:cNvPr id="34" name="Rettangolo 33"/>
          <p:cNvSpPr/>
          <p:nvPr/>
        </p:nvSpPr>
        <p:spPr>
          <a:xfrm>
            <a:off x="1806946" y="5699378"/>
            <a:ext cx="1728192" cy="584775"/>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ln>
            <a:solidFill>
              <a:srgbClr val="C00000">
                <a:alpha val="61000"/>
              </a:srgbClr>
            </a:solidFill>
          </a:ln>
        </p:spPr>
        <p:txBody>
          <a:bodyPr wrap="square">
            <a:spAutoFit/>
          </a:bodyPr>
          <a:lstStyle/>
          <a:p>
            <a:pPr algn="ctr">
              <a:tabLst>
                <a:tab pos="444500" algn="l"/>
                <a:tab pos="3322638" algn="l"/>
              </a:tabLst>
            </a:pPr>
            <a:r>
              <a:rPr lang="it-IT" sz="1600" b="1" cap="small" dirty="0"/>
              <a:t>Linea di intervento</a:t>
            </a:r>
          </a:p>
          <a:p>
            <a:pPr algn="ctr">
              <a:tabLst>
                <a:tab pos="444500" algn="l"/>
                <a:tab pos="3322638" algn="l"/>
              </a:tabLst>
            </a:pPr>
            <a:r>
              <a:rPr lang="it-IT" sz="1600" b="1" cap="small" dirty="0"/>
              <a:t>giovani</a:t>
            </a:r>
          </a:p>
        </p:txBody>
      </p:sp>
      <p:sp>
        <p:nvSpPr>
          <p:cNvPr id="35" name="Rettangolo 34"/>
          <p:cNvSpPr/>
          <p:nvPr/>
        </p:nvSpPr>
        <p:spPr>
          <a:xfrm>
            <a:off x="3877430" y="5662989"/>
            <a:ext cx="5045143" cy="646331"/>
          </a:xfrm>
          <a:prstGeom prst="rect">
            <a:avLst/>
          </a:prstGeom>
          <a:solidFill>
            <a:schemeClr val="accent4">
              <a:lumMod val="20000"/>
              <a:lumOff val="80000"/>
            </a:schemeClr>
          </a:solidFill>
          <a:ln w="25400">
            <a:solidFill>
              <a:srgbClr val="FF0000"/>
            </a:solidFill>
          </a:ln>
        </p:spPr>
        <p:txBody>
          <a:bodyPr wrap="square">
            <a:spAutoFit/>
          </a:bodyPr>
          <a:lstStyle/>
          <a:p>
            <a:pPr marL="0" lvl="2"/>
            <a:r>
              <a:rPr lang="it-IT" sz="1200" dirty="0"/>
              <a:t>Il </a:t>
            </a:r>
            <a:r>
              <a:rPr lang="it-IT" sz="1200" dirty="0" err="1"/>
              <a:t>CdS</a:t>
            </a:r>
            <a:r>
              <a:rPr lang="it-IT" sz="1200" dirty="0"/>
              <a:t> può attribuire liberamente punteggi da 10 a 25 senza tener conto di alcuna suddivisione in fasce. Per questa linea d’intervento, non si procede all’attribuzione di punti aggiuntivi.</a:t>
            </a:r>
            <a:endParaRPr lang="it-IT" sz="1200" b="1" dirty="0"/>
          </a:p>
        </p:txBody>
      </p:sp>
      <p:pic>
        <p:nvPicPr>
          <p:cNvPr id="3074" name="Picture 2" descr="Risultati immagini per preselezione">
            <a:hlinkClick r:id="rId2"/>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452320" y="404664"/>
            <a:ext cx="1426911" cy="1070184"/>
          </a:xfrm>
          <a:prstGeom prst="rect">
            <a:avLst/>
          </a:prstGeom>
          <a:noFill/>
          <a:ln>
            <a:solidFill>
              <a:schemeClr val="tx2">
                <a:lumMod val="40000"/>
                <a:lumOff val="6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0220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isultati immagini per importante">
            <a:hlinkClick r:id="rId2"/>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2123728" y="938585"/>
            <a:ext cx="4176464" cy="1967758"/>
          </a:xfrm>
          <a:prstGeom prst="rect">
            <a:avLst/>
          </a:prstGeom>
          <a:noFill/>
          <a:extLst>
            <a:ext uri="{909E8E84-426E-40DD-AFC4-6F175D3DCCD1}">
              <a14:hiddenFill xmlns:a14="http://schemas.microsoft.com/office/drawing/2010/main">
                <a:solidFill>
                  <a:srgbClr val="FFFFFF"/>
                </a:solidFill>
              </a14:hiddenFill>
            </a:ext>
          </a:extLst>
        </p:spPr>
      </p:pic>
      <p:sp>
        <p:nvSpPr>
          <p:cNvPr id="4" name="Segnaposto contenuto 3"/>
          <p:cNvSpPr>
            <a:spLocks noGrp="1"/>
          </p:cNvSpPr>
          <p:nvPr>
            <p:ph idx="1"/>
          </p:nvPr>
        </p:nvSpPr>
        <p:spPr>
          <a:xfrm>
            <a:off x="323528" y="3284984"/>
            <a:ext cx="8377468" cy="2585323"/>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ln>
            <a:solidFill>
              <a:srgbClr val="C00000">
                <a:alpha val="61000"/>
              </a:srgbClr>
            </a:solidFill>
          </a:ln>
        </p:spPr>
        <p:txBody>
          <a:bodyPr wrap="square">
            <a:spAutoFit/>
          </a:bodyPr>
          <a:lstStyle/>
          <a:p>
            <a:pPr marL="0" indent="0" algn="just">
              <a:buNone/>
            </a:pPr>
            <a:r>
              <a:rPr lang="it-IT" sz="1800" b="1" cap="small" dirty="0"/>
              <a:t>Tenendo Conto Di Quanto Stabilito All’art. 5, Comma 8, Del Bando </a:t>
            </a:r>
            <a:r>
              <a:rPr lang="it-IT" sz="1800" b="1" cap="small" dirty="0" err="1"/>
              <a:t>Prin</a:t>
            </a:r>
            <a:r>
              <a:rPr lang="it-IT" sz="1800" b="1" cap="small" dirty="0"/>
              <a:t> 2017 (“In Nessun Caso Possono Essere Ammessi A Finanziamento Progetti Che, Sommando I Punteggi Ottenuti Nella Fase Di </a:t>
            </a:r>
            <a:r>
              <a:rPr lang="it-IT" sz="1800" b="1" cap="small" dirty="0" err="1"/>
              <a:t>Pre</a:t>
            </a:r>
            <a:r>
              <a:rPr lang="it-IT" sz="1800" b="1" cap="small" dirty="0"/>
              <a:t>-selezione a quelli ottenuti nella fase di valutazione scientifica, non abbiano ottenuto almeno il punteggio soglia di 90/100”), e della attribuzione di un punteggio massimo pari a 75 nella fase di valutazione scientifica, al termine della fase di </a:t>
            </a:r>
            <a:r>
              <a:rPr lang="it-IT" sz="1800" b="1" cap="small" dirty="0" err="1"/>
              <a:t>pre</a:t>
            </a:r>
            <a:r>
              <a:rPr lang="it-IT" sz="1800" b="1" cap="small" dirty="0"/>
              <a:t>-selezione tutti i progetti che non abbiano ottenuto un punteggio almeno pari a 15 non saranno avviati alla seconda fase (valutazione scientifica), venendo meno la possibilità di raggiungere il punteggio soglia di 90/100 richiesto per l’ammissione a finanziamento.</a:t>
            </a:r>
          </a:p>
        </p:txBody>
      </p:sp>
      <p:sp>
        <p:nvSpPr>
          <p:cNvPr id="5" name="Titolo 1"/>
          <p:cNvSpPr txBox="1">
            <a:spLocks/>
          </p:cNvSpPr>
          <p:nvPr/>
        </p:nvSpPr>
        <p:spPr>
          <a:xfrm>
            <a:off x="395536" y="404664"/>
            <a:ext cx="8305460" cy="533921"/>
          </a:xfrm>
          <a:prstGeom prst="rect">
            <a:avLst/>
          </a:prstGeom>
          <a:gradFill>
            <a:gsLst>
              <a:gs pos="0">
                <a:srgbClr val="FC9FCB"/>
              </a:gs>
              <a:gs pos="0">
                <a:srgbClr val="F8B049"/>
              </a:gs>
              <a:gs pos="84000">
                <a:srgbClr val="F8B049"/>
              </a:gs>
              <a:gs pos="98000">
                <a:srgbClr val="FEE7F2"/>
              </a:gs>
              <a:gs pos="94000">
                <a:srgbClr val="F952A0"/>
              </a:gs>
              <a:gs pos="100000">
                <a:srgbClr val="C50849"/>
              </a:gs>
              <a:gs pos="100000">
                <a:srgbClr val="B43E85"/>
              </a:gs>
              <a:gs pos="100000">
                <a:srgbClr val="F8B049"/>
              </a:gs>
            </a:gsLst>
            <a:lin ang="13500000" scaled="0"/>
          </a:gradFill>
          <a:ln w="25400">
            <a:solidFill>
              <a:schemeClr val="accent2">
                <a:lumMod val="60000"/>
                <a:lumOff val="40000"/>
              </a:schemeClr>
            </a:solidFill>
          </a:ln>
        </p:spPr>
        <p:txBody>
          <a:bodyPr vert="horz" lIns="91440" tIns="45720" rIns="91440" bIns="45720" rtlCol="0" anchor="ctr">
            <a:normAutofit/>
          </a:bodyPr>
          <a:lstStyle>
            <a:defPPr>
              <a:defRPr lang="it-IT"/>
            </a:defPPr>
            <a:lvl1pPr indent="-342900" algn="ctr">
              <a:lnSpc>
                <a:spcPct val="90000"/>
              </a:lnSpc>
              <a:spcBef>
                <a:spcPct val="0"/>
              </a:spcBef>
              <a:buFont typeface="Arial" pitchFamily="34" charset="0"/>
              <a:buNone/>
              <a:defRPr sz="3000" b="1">
                <a:latin typeface="+mj-lt"/>
                <a:ea typeface="+mj-ea"/>
                <a:cs typeface="+mj-cs"/>
              </a:defRPr>
            </a:lvl1pPr>
          </a:lstStyle>
          <a:p>
            <a:r>
              <a:rPr lang="it-IT" dirty="0"/>
              <a:t>FASE DI PRESELEZIONE</a:t>
            </a:r>
          </a:p>
        </p:txBody>
      </p:sp>
    </p:spTree>
    <p:extLst>
      <p:ext uri="{BB962C8B-B14F-4D97-AF65-F5344CB8AC3E}">
        <p14:creationId xmlns:p14="http://schemas.microsoft.com/office/powerpoint/2010/main" val="4086849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544016"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a:t>PROCEDURE </a:t>
            </a:r>
            <a:r>
              <a:rPr lang="it-IT" dirty="0" err="1"/>
              <a:t>DI</a:t>
            </a:r>
            <a:r>
              <a:rPr lang="it-IT" dirty="0"/>
              <a:t> VALUTAZIONE</a:t>
            </a:r>
          </a:p>
        </p:txBody>
      </p:sp>
      <p:sp>
        <p:nvSpPr>
          <p:cNvPr id="7" name="Titolo 1"/>
          <p:cNvSpPr txBox="1">
            <a:spLocks/>
          </p:cNvSpPr>
          <p:nvPr/>
        </p:nvSpPr>
        <p:spPr>
          <a:xfrm>
            <a:off x="395536" y="404664"/>
            <a:ext cx="8305460" cy="533921"/>
          </a:xfrm>
          <a:prstGeom prst="rect">
            <a:avLst/>
          </a:prstGeom>
          <a:gradFill>
            <a:gsLst>
              <a:gs pos="0">
                <a:srgbClr val="FC9FCB"/>
              </a:gs>
              <a:gs pos="0">
                <a:srgbClr val="F8B049"/>
              </a:gs>
              <a:gs pos="84000">
                <a:srgbClr val="F8B049"/>
              </a:gs>
              <a:gs pos="98000">
                <a:srgbClr val="FEE7F2"/>
              </a:gs>
              <a:gs pos="94000">
                <a:srgbClr val="F952A0"/>
              </a:gs>
              <a:gs pos="100000">
                <a:srgbClr val="C50849"/>
              </a:gs>
              <a:gs pos="100000">
                <a:srgbClr val="B43E85"/>
              </a:gs>
              <a:gs pos="100000">
                <a:srgbClr val="F8B049"/>
              </a:gs>
            </a:gsLst>
            <a:lin ang="13500000" scaled="0"/>
          </a:gradFill>
          <a:ln w="25400">
            <a:solidFill>
              <a:schemeClr val="accent2">
                <a:lumMod val="60000"/>
                <a:lumOff val="40000"/>
              </a:schemeClr>
            </a:solidFill>
          </a:ln>
        </p:spPr>
        <p:txBody>
          <a:bodyPr vert="horz" lIns="91440" tIns="45720" rIns="91440" bIns="45720" rtlCol="0" anchor="ctr">
            <a:normAutofit/>
          </a:bodyPr>
          <a:lstStyle>
            <a:defPPr>
              <a:defRPr lang="it-IT"/>
            </a:defPPr>
            <a:lvl1pPr indent="-342900" algn="ctr">
              <a:lnSpc>
                <a:spcPct val="90000"/>
              </a:lnSpc>
              <a:spcBef>
                <a:spcPct val="0"/>
              </a:spcBef>
              <a:buFont typeface="Arial" pitchFamily="34" charset="0"/>
              <a:buNone/>
              <a:defRPr sz="3000" b="1">
                <a:latin typeface="+mj-lt"/>
                <a:ea typeface="+mj-ea"/>
                <a:cs typeface="+mj-cs"/>
              </a:defRPr>
            </a:lvl1pPr>
          </a:lstStyle>
          <a:p>
            <a:r>
              <a:rPr lang="it-IT" dirty="0"/>
              <a:t>FASE DI VALUTAZIONE</a:t>
            </a:r>
          </a:p>
        </p:txBody>
      </p:sp>
      <p:pic>
        <p:nvPicPr>
          <p:cNvPr id="4098" name="Picture 2" descr="Immagine correlata">
            <a:hlinkClick r:id="rId2"/>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556866" y="1175234"/>
            <a:ext cx="1133771" cy="1874380"/>
          </a:xfrm>
          <a:prstGeom prst="rect">
            <a:avLst/>
          </a:prstGeom>
          <a:noFill/>
          <a:extLst>
            <a:ext uri="{909E8E84-426E-40DD-AFC4-6F175D3DCCD1}">
              <a14:hiddenFill xmlns:a14="http://schemas.microsoft.com/office/drawing/2010/main">
                <a:solidFill>
                  <a:srgbClr val="FFFFFF"/>
                </a:solidFill>
              </a14:hiddenFill>
            </a:ext>
          </a:extLst>
        </p:spPr>
      </p:pic>
      <p:sp>
        <p:nvSpPr>
          <p:cNvPr id="23" name="Rettangolo 22"/>
          <p:cNvSpPr/>
          <p:nvPr/>
        </p:nvSpPr>
        <p:spPr>
          <a:xfrm>
            <a:off x="2076887" y="1934021"/>
            <a:ext cx="4271682" cy="584775"/>
          </a:xfrm>
          <a:prstGeom prst="rect">
            <a:avLst/>
          </a:prstGeom>
        </p:spPr>
        <p:txBody>
          <a:bodyPr wrap="none">
            <a:spAutoFit/>
          </a:bodyPr>
          <a:lstStyle/>
          <a:p>
            <a:r>
              <a:rPr lang="it-IT" sz="3200" b="1" dirty="0">
                <a:solidFill>
                  <a:srgbClr val="FF0000"/>
                </a:solidFill>
              </a:rPr>
              <a:t>25</a:t>
            </a:r>
            <a:r>
              <a:rPr lang="it-IT" sz="3200" b="1" dirty="0">
                <a:solidFill>
                  <a:prstClr val="black"/>
                </a:solidFill>
              </a:rPr>
              <a:t> Comitati di Selezione</a:t>
            </a:r>
            <a:endParaRPr lang="it-IT" sz="3200" b="1" dirty="0"/>
          </a:p>
        </p:txBody>
      </p:sp>
      <p:sp>
        <p:nvSpPr>
          <p:cNvPr id="24" name="Freccia in giù 23"/>
          <p:cNvSpPr/>
          <p:nvPr/>
        </p:nvSpPr>
        <p:spPr>
          <a:xfrm>
            <a:off x="4175956" y="2426575"/>
            <a:ext cx="216024" cy="576064"/>
          </a:xfrm>
          <a:prstGeom prst="down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Rettangolo 24"/>
          <p:cNvSpPr/>
          <p:nvPr/>
        </p:nvSpPr>
        <p:spPr>
          <a:xfrm>
            <a:off x="899592" y="2939342"/>
            <a:ext cx="7706556" cy="584775"/>
          </a:xfrm>
          <a:prstGeom prst="rect">
            <a:avLst/>
          </a:prstGeom>
        </p:spPr>
        <p:txBody>
          <a:bodyPr wrap="square">
            <a:spAutoFit/>
          </a:bodyPr>
          <a:lstStyle/>
          <a:p>
            <a:r>
              <a:rPr lang="it-IT" sz="3200" b="1" dirty="0">
                <a:solidFill>
                  <a:srgbClr val="FF0000"/>
                </a:solidFill>
              </a:rPr>
              <a:t>3</a:t>
            </a:r>
            <a:r>
              <a:rPr lang="it-IT" sz="3200" b="1" dirty="0">
                <a:solidFill>
                  <a:prstClr val="black"/>
                </a:solidFill>
              </a:rPr>
              <a:t> Revisori esterni anonimi per progetto</a:t>
            </a:r>
            <a:endParaRPr lang="it-IT" sz="3200" b="1" dirty="0"/>
          </a:p>
        </p:txBody>
      </p:sp>
      <p:sp>
        <p:nvSpPr>
          <p:cNvPr id="36" name="Rettangolo 35"/>
          <p:cNvSpPr/>
          <p:nvPr/>
        </p:nvSpPr>
        <p:spPr>
          <a:xfrm>
            <a:off x="251520" y="4235486"/>
            <a:ext cx="8496944" cy="2289858"/>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ln>
            <a:solidFill>
              <a:srgbClr val="C00000">
                <a:alpha val="61000"/>
              </a:srgbClr>
            </a:solidFill>
          </a:ln>
        </p:spPr>
        <p:txBody>
          <a:bodyPr vert="horz" wrap="square" lIns="91440" tIns="45720" rIns="91440" bIns="45720" rtlCol="0">
            <a:spAutoFit/>
          </a:bodyPr>
          <a:lstStyle/>
          <a:p>
            <a:pPr algn="just">
              <a:spcBef>
                <a:spcPct val="20000"/>
              </a:spcBef>
              <a:buFont typeface="Arial" pitchFamily="34" charset="0"/>
              <a:buNone/>
            </a:pPr>
            <a:r>
              <a:rPr lang="it-IT" b="1" cap="small" dirty="0"/>
              <a:t>Criteri di valutazione:</a:t>
            </a:r>
          </a:p>
          <a:p>
            <a:pPr algn="just">
              <a:spcBef>
                <a:spcPct val="20000"/>
              </a:spcBef>
              <a:buFont typeface="Arial" pitchFamily="34" charset="0"/>
              <a:buNone/>
            </a:pPr>
            <a:endParaRPr lang="it-IT" b="1" cap="small" dirty="0"/>
          </a:p>
          <a:p>
            <a:pPr algn="just">
              <a:spcBef>
                <a:spcPct val="20000"/>
              </a:spcBef>
              <a:buFont typeface="Arial" pitchFamily="34" charset="0"/>
              <a:buNone/>
              <a:tabLst>
                <a:tab pos="7088188" algn="l"/>
              </a:tabLst>
            </a:pPr>
            <a:r>
              <a:rPr lang="it-IT" b="1" cap="small" dirty="0"/>
              <a:t>Qualità del progetto di ricerca: merito scientifico e natura innovativa 	</a:t>
            </a:r>
            <a:r>
              <a:rPr lang="it-IT" sz="1600" b="1" cap="small" dirty="0"/>
              <a:t>fino a 40 punti</a:t>
            </a:r>
          </a:p>
          <a:p>
            <a:pPr algn="just">
              <a:spcBef>
                <a:spcPct val="20000"/>
              </a:spcBef>
              <a:buFont typeface="Arial" pitchFamily="34" charset="0"/>
              <a:buNone/>
              <a:tabLst>
                <a:tab pos="7088188" algn="l"/>
              </a:tabLst>
            </a:pPr>
            <a:endParaRPr lang="it-IT" sz="1600" b="1" cap="small" dirty="0"/>
          </a:p>
          <a:p>
            <a:pPr algn="just">
              <a:spcBef>
                <a:spcPct val="20000"/>
              </a:spcBef>
              <a:buFont typeface="Arial" pitchFamily="34" charset="0"/>
              <a:buNone/>
              <a:tabLst>
                <a:tab pos="7088188" algn="l"/>
              </a:tabLst>
            </a:pPr>
            <a:r>
              <a:rPr lang="it-IT" b="1" cap="small" dirty="0"/>
              <a:t>Composizione del gruppo di ricerca, </a:t>
            </a:r>
            <a:r>
              <a:rPr lang="it-IT" b="1" cap="small" dirty="0" err="1"/>
              <a:t>fattibilita’</a:t>
            </a:r>
            <a:r>
              <a:rPr lang="it-IT" b="1" cap="small" dirty="0"/>
              <a:t> e </a:t>
            </a:r>
            <a:r>
              <a:rPr lang="it-IT" b="1" cap="small" dirty="0" err="1"/>
              <a:t>congruita’</a:t>
            </a:r>
            <a:r>
              <a:rPr lang="it-IT" b="1" cap="small" dirty="0"/>
              <a:t> del progetto	</a:t>
            </a:r>
            <a:r>
              <a:rPr lang="it-IT" sz="1600" b="1" cap="small" dirty="0"/>
              <a:t>fino a 20 punti</a:t>
            </a:r>
          </a:p>
          <a:p>
            <a:pPr algn="just">
              <a:spcBef>
                <a:spcPct val="20000"/>
              </a:spcBef>
              <a:buFont typeface="Arial" pitchFamily="34" charset="0"/>
              <a:buNone/>
              <a:tabLst>
                <a:tab pos="7088188" algn="l"/>
              </a:tabLst>
            </a:pPr>
            <a:endParaRPr lang="it-IT" sz="1600" b="1" cap="small" dirty="0"/>
          </a:p>
          <a:p>
            <a:pPr algn="just">
              <a:spcBef>
                <a:spcPct val="20000"/>
              </a:spcBef>
              <a:buFont typeface="Arial" pitchFamily="34" charset="0"/>
              <a:buNone/>
              <a:tabLst>
                <a:tab pos="7088188" algn="l"/>
              </a:tabLst>
            </a:pPr>
            <a:r>
              <a:rPr lang="it-IT" b="1" cap="small" dirty="0"/>
              <a:t>Impatto del progetto	</a:t>
            </a:r>
            <a:r>
              <a:rPr lang="it-IT" sz="1600" b="1" cap="small" dirty="0"/>
              <a:t>fino a 15 punti</a:t>
            </a:r>
            <a:endParaRPr lang="it-IT" b="1" cap="small" dirty="0"/>
          </a:p>
        </p:txBody>
      </p:sp>
      <p:sp>
        <p:nvSpPr>
          <p:cNvPr id="37" name="Freccia in giù 36"/>
          <p:cNvSpPr/>
          <p:nvPr/>
        </p:nvSpPr>
        <p:spPr>
          <a:xfrm>
            <a:off x="4175956" y="3587414"/>
            <a:ext cx="216024" cy="576064"/>
          </a:xfrm>
          <a:prstGeom prst="down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 name="CasellaDiTesto 37"/>
          <p:cNvSpPr txBox="1"/>
          <p:nvPr/>
        </p:nvSpPr>
        <p:spPr>
          <a:xfrm>
            <a:off x="4391980" y="2422629"/>
            <a:ext cx="108012" cy="646331"/>
          </a:xfrm>
          <a:prstGeom prst="rect">
            <a:avLst/>
          </a:prstGeom>
          <a:noFill/>
        </p:spPr>
        <p:txBody>
          <a:bodyPr wrap="square" rtlCol="0">
            <a:spAutoFit/>
          </a:bodyPr>
          <a:lstStyle/>
          <a:p>
            <a:r>
              <a:rPr lang="it-IT" sz="600" b="1" dirty="0"/>
              <a:t>NOMINA</a:t>
            </a:r>
          </a:p>
        </p:txBody>
      </p:sp>
    </p:spTree>
    <p:extLst>
      <p:ext uri="{BB962C8B-B14F-4D97-AF65-F5344CB8AC3E}">
        <p14:creationId xmlns:p14="http://schemas.microsoft.com/office/powerpoint/2010/main" val="1416662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95536" y="404664"/>
            <a:ext cx="7772400" cy="533921"/>
          </a:xfrm>
          <a:prstGeom prst="rect">
            <a:avLst/>
          </a:prstGeo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marL="342900" indent="-342900" algn="ctr">
              <a:lnSpc>
                <a:spcPct val="90000"/>
              </a:lnSpc>
              <a:spcBef>
                <a:spcPct val="0"/>
              </a:spcBef>
              <a:buFont typeface="Arial" pitchFamily="34" charset="0"/>
              <a:buNone/>
              <a:defRPr sz="3000" b="1">
                <a:latin typeface="+mj-lt"/>
                <a:ea typeface="+mj-ea"/>
                <a:cs typeface="+mj-cs"/>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it-IT" dirty="0"/>
              <a:t>PROCEDURE </a:t>
            </a:r>
            <a:r>
              <a:rPr lang="it-IT" dirty="0" err="1"/>
              <a:t>DI</a:t>
            </a:r>
            <a:r>
              <a:rPr lang="it-IT" dirty="0"/>
              <a:t> VALUTAZIONE</a:t>
            </a:r>
          </a:p>
        </p:txBody>
      </p:sp>
      <p:sp>
        <p:nvSpPr>
          <p:cNvPr id="6" name="Freccia in giù 5"/>
          <p:cNvSpPr/>
          <p:nvPr/>
        </p:nvSpPr>
        <p:spPr>
          <a:xfrm>
            <a:off x="4048718" y="1617298"/>
            <a:ext cx="216024" cy="677108"/>
          </a:xfrm>
          <a:prstGeom prst="down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3086346" y="2132856"/>
            <a:ext cx="2133726" cy="584775"/>
          </a:xfrm>
          <a:prstGeom prst="rect">
            <a:avLst/>
          </a:prstGeom>
        </p:spPr>
        <p:txBody>
          <a:bodyPr wrap="none">
            <a:spAutoFit/>
          </a:bodyPr>
          <a:lstStyle/>
          <a:p>
            <a:r>
              <a:rPr lang="it-IT" sz="3200" b="1" cap="small" dirty="0" err="1">
                <a:solidFill>
                  <a:prstClr val="black"/>
                </a:solidFill>
              </a:rPr>
              <a:t>Rapporteur</a:t>
            </a:r>
            <a:endParaRPr lang="it-IT" sz="3200" b="1" cap="small" dirty="0">
              <a:solidFill>
                <a:prstClr val="black"/>
              </a:solidFill>
            </a:endParaRPr>
          </a:p>
        </p:txBody>
      </p:sp>
      <p:sp>
        <p:nvSpPr>
          <p:cNvPr id="8" name="Freccia in giù 7"/>
          <p:cNvSpPr/>
          <p:nvPr/>
        </p:nvSpPr>
        <p:spPr>
          <a:xfrm>
            <a:off x="4067944" y="2641808"/>
            <a:ext cx="216024" cy="576064"/>
          </a:xfrm>
          <a:prstGeom prst="down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4247964" y="1555742"/>
            <a:ext cx="108012" cy="738664"/>
          </a:xfrm>
          <a:prstGeom prst="rect">
            <a:avLst/>
          </a:prstGeom>
          <a:noFill/>
        </p:spPr>
        <p:txBody>
          <a:bodyPr wrap="square" rtlCol="0">
            <a:spAutoFit/>
          </a:bodyPr>
          <a:lstStyle/>
          <a:p>
            <a:r>
              <a:rPr lang="it-IT" sz="600" b="1" dirty="0"/>
              <a:t>DESIGNA</a:t>
            </a:r>
          </a:p>
        </p:txBody>
      </p:sp>
      <p:sp>
        <p:nvSpPr>
          <p:cNvPr id="11" name="CasellaDiTesto 10"/>
          <p:cNvSpPr txBox="1"/>
          <p:nvPr/>
        </p:nvSpPr>
        <p:spPr>
          <a:xfrm>
            <a:off x="611561" y="4589435"/>
            <a:ext cx="7632848" cy="2111347"/>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ln>
            <a:solidFill>
              <a:srgbClr val="C00000">
                <a:alpha val="61000"/>
              </a:srgbClr>
            </a:solidFill>
          </a:ln>
        </p:spPr>
        <p:txBody>
          <a:bodyPr vert="horz" wrap="square" lIns="91440" tIns="45720" rIns="91440" bIns="45720" rtlCol="0">
            <a:spAutoFit/>
          </a:bodyPr>
          <a:lstStyle>
            <a:defPPr>
              <a:defRPr lang="it-IT"/>
            </a:defPPr>
            <a:lvl1pPr algn="just">
              <a:spcBef>
                <a:spcPct val="20000"/>
              </a:spcBef>
              <a:buFont typeface="Arial" pitchFamily="34" charset="0"/>
              <a:buNone/>
              <a:defRPr b="1" cap="small"/>
            </a:lvl1pPr>
          </a:lstStyle>
          <a:p>
            <a:r>
              <a:rPr lang="it-IT" sz="1600" dirty="0"/>
              <a:t>PROGETTI DI QUALITÀ ECCELLENTE			DA 74 A 75 PUNTI</a:t>
            </a:r>
          </a:p>
          <a:p>
            <a:r>
              <a:rPr lang="it-IT" sz="1600" dirty="0"/>
              <a:t>PROGETTI DI QUALITÀ MOLTO BUONA			DA 68 A 73 PUNTI.</a:t>
            </a:r>
          </a:p>
          <a:p>
            <a:r>
              <a:rPr lang="it-IT" sz="1600" dirty="0"/>
              <a:t>PROGETTI DI QUALITÀ BUONA 				DA 57 A 67 PUNTI.</a:t>
            </a:r>
          </a:p>
          <a:p>
            <a:r>
              <a:rPr lang="it-IT" sz="1600" dirty="0"/>
              <a:t>PROGETTI DI QUALITÀ SUFFICIENTE			DA 45 A 56 PUNTI.</a:t>
            </a:r>
          </a:p>
          <a:p>
            <a:r>
              <a:rPr lang="it-IT" sz="1600" dirty="0"/>
              <a:t>PROGETTI DI QUALITÀ INSUFFICIENTE			FINO A 44 PUNTI.</a:t>
            </a:r>
          </a:p>
          <a:p>
            <a:endParaRPr lang="it-IT" sz="1600" dirty="0"/>
          </a:p>
          <a:p>
            <a:r>
              <a:rPr lang="it-IT" sz="1600" dirty="0"/>
              <a:t>L’ESR DEVE EVIDENZIARE I PUNTI DI FORZA E DI DEBOLEZZA DEL PROGETTO</a:t>
            </a:r>
          </a:p>
        </p:txBody>
      </p:sp>
      <p:cxnSp>
        <p:nvCxnSpPr>
          <p:cNvPr id="12" name="Connettore 2 11"/>
          <p:cNvCxnSpPr/>
          <p:nvPr/>
        </p:nvCxnSpPr>
        <p:spPr>
          <a:xfrm>
            <a:off x="4206954" y="4158853"/>
            <a:ext cx="0" cy="422193"/>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3" name="Titolo 1"/>
          <p:cNvSpPr txBox="1">
            <a:spLocks/>
          </p:cNvSpPr>
          <p:nvPr/>
        </p:nvSpPr>
        <p:spPr>
          <a:xfrm>
            <a:off x="395536" y="404664"/>
            <a:ext cx="8305460" cy="533921"/>
          </a:xfrm>
          <a:prstGeom prst="rect">
            <a:avLst/>
          </a:prstGeom>
          <a:gradFill>
            <a:gsLst>
              <a:gs pos="0">
                <a:srgbClr val="FC9FCB"/>
              </a:gs>
              <a:gs pos="0">
                <a:srgbClr val="F8B049"/>
              </a:gs>
              <a:gs pos="84000">
                <a:srgbClr val="F8B049"/>
              </a:gs>
              <a:gs pos="98000">
                <a:srgbClr val="FEE7F2"/>
              </a:gs>
              <a:gs pos="94000">
                <a:srgbClr val="F952A0"/>
              </a:gs>
              <a:gs pos="100000">
                <a:srgbClr val="C50849"/>
              </a:gs>
              <a:gs pos="100000">
                <a:srgbClr val="B43E85"/>
              </a:gs>
              <a:gs pos="100000">
                <a:srgbClr val="F8B049"/>
              </a:gs>
            </a:gsLst>
            <a:lin ang="13500000" scaled="0"/>
          </a:gradFill>
          <a:ln w="25400">
            <a:solidFill>
              <a:schemeClr val="accent2">
                <a:lumMod val="60000"/>
                <a:lumOff val="40000"/>
              </a:schemeClr>
            </a:solidFill>
          </a:ln>
        </p:spPr>
        <p:txBody>
          <a:bodyPr vert="horz" lIns="91440" tIns="45720" rIns="91440" bIns="45720" rtlCol="0" anchor="ctr">
            <a:normAutofit/>
          </a:bodyPr>
          <a:lstStyle>
            <a:defPPr>
              <a:defRPr lang="it-IT"/>
            </a:defPPr>
            <a:lvl1pPr indent="-342900" algn="ctr">
              <a:lnSpc>
                <a:spcPct val="90000"/>
              </a:lnSpc>
              <a:spcBef>
                <a:spcPct val="0"/>
              </a:spcBef>
              <a:buFont typeface="Arial" pitchFamily="34" charset="0"/>
              <a:buNone/>
              <a:defRPr sz="3000" b="1">
                <a:latin typeface="+mj-lt"/>
                <a:ea typeface="+mj-ea"/>
                <a:cs typeface="+mj-cs"/>
              </a:defRPr>
            </a:lvl1pPr>
          </a:lstStyle>
          <a:p>
            <a:r>
              <a:rPr lang="it-IT" dirty="0"/>
              <a:t>FASE DI VALUTAZIONE</a:t>
            </a:r>
          </a:p>
        </p:txBody>
      </p:sp>
      <p:pic>
        <p:nvPicPr>
          <p:cNvPr id="5122" name="Picture 2" descr="Immagine correlata">
            <a:hlinkClick r:id="rId2"/>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9340" y="1251982"/>
            <a:ext cx="2837006" cy="2321034"/>
          </a:xfrm>
          <a:prstGeom prst="rect">
            <a:avLst/>
          </a:prstGeom>
          <a:noFill/>
          <a:extLst>
            <a:ext uri="{909E8E84-426E-40DD-AFC4-6F175D3DCCD1}">
              <a14:hiddenFill xmlns:a14="http://schemas.microsoft.com/office/drawing/2010/main">
                <a:solidFill>
                  <a:srgbClr val="FFFFFF"/>
                </a:solidFill>
              </a14:hiddenFill>
            </a:ext>
          </a:extLst>
        </p:spPr>
      </p:pic>
      <p:sp>
        <p:nvSpPr>
          <p:cNvPr id="10" name="CasellaDiTesto 9"/>
          <p:cNvSpPr txBox="1"/>
          <p:nvPr/>
        </p:nvSpPr>
        <p:spPr>
          <a:xfrm>
            <a:off x="1344113" y="3278612"/>
            <a:ext cx="5675347" cy="880241"/>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ln>
            <a:solidFill>
              <a:srgbClr val="C00000">
                <a:alpha val="61000"/>
              </a:srgbClr>
            </a:solidFill>
          </a:ln>
        </p:spPr>
        <p:txBody>
          <a:bodyPr vert="horz" wrap="square" lIns="91440" tIns="45720" rIns="91440" bIns="45720" rtlCol="0">
            <a:spAutoFit/>
          </a:bodyPr>
          <a:lstStyle>
            <a:defPPr>
              <a:defRPr lang="it-IT"/>
            </a:defPPr>
            <a:lvl1pPr algn="just">
              <a:spcBef>
                <a:spcPct val="20000"/>
              </a:spcBef>
              <a:buFont typeface="Arial" pitchFamily="34" charset="0"/>
              <a:buNone/>
              <a:defRPr b="1" cap="small"/>
            </a:lvl1pPr>
          </a:lstStyle>
          <a:p>
            <a:pPr algn="ctr"/>
            <a:r>
              <a:rPr lang="it-IT" sz="1600" dirty="0"/>
              <a:t>Sulla base dei pareri rilasciati dagli altri due esperti un EVALUATION SUMMARY REPORT </a:t>
            </a:r>
          </a:p>
          <a:p>
            <a:pPr algn="ctr"/>
            <a:r>
              <a:rPr lang="it-IT" sz="1600" dirty="0"/>
              <a:t>(provvisorio)</a:t>
            </a:r>
          </a:p>
        </p:txBody>
      </p:sp>
      <p:sp>
        <p:nvSpPr>
          <p:cNvPr id="5" name="Rettangolo 4"/>
          <p:cNvSpPr/>
          <p:nvPr/>
        </p:nvSpPr>
        <p:spPr>
          <a:xfrm>
            <a:off x="2351414" y="1124744"/>
            <a:ext cx="3660746" cy="584775"/>
          </a:xfrm>
          <a:prstGeom prst="rect">
            <a:avLst/>
          </a:prstGeom>
        </p:spPr>
        <p:txBody>
          <a:bodyPr wrap="none">
            <a:spAutoFit/>
          </a:bodyPr>
          <a:lstStyle/>
          <a:p>
            <a:r>
              <a:rPr lang="it-IT" sz="3200" b="1" cap="small" dirty="0">
                <a:solidFill>
                  <a:prstClr val="black"/>
                </a:solidFill>
              </a:rPr>
              <a:t>Comitato di Selezione</a:t>
            </a:r>
            <a:endParaRPr lang="it-IT" sz="3200" b="1" cap="small" dirty="0"/>
          </a:p>
        </p:txBody>
      </p:sp>
    </p:spTree>
    <p:extLst>
      <p:ext uri="{BB962C8B-B14F-4D97-AF65-F5344CB8AC3E}">
        <p14:creationId xmlns:p14="http://schemas.microsoft.com/office/powerpoint/2010/main" val="449590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95536" y="404664"/>
            <a:ext cx="8305460" cy="533921"/>
          </a:xfrm>
          <a:prstGeom prst="rect">
            <a:avLst/>
          </a:prstGeom>
          <a:gradFill>
            <a:gsLst>
              <a:gs pos="0">
                <a:srgbClr val="FC9FCB"/>
              </a:gs>
              <a:gs pos="0">
                <a:srgbClr val="F8B049"/>
              </a:gs>
              <a:gs pos="84000">
                <a:srgbClr val="F8B049"/>
              </a:gs>
              <a:gs pos="98000">
                <a:srgbClr val="FEE7F2"/>
              </a:gs>
              <a:gs pos="94000">
                <a:srgbClr val="F952A0"/>
              </a:gs>
              <a:gs pos="100000">
                <a:srgbClr val="C50849"/>
              </a:gs>
              <a:gs pos="100000">
                <a:srgbClr val="B43E85"/>
              </a:gs>
              <a:gs pos="100000">
                <a:srgbClr val="F8B049"/>
              </a:gs>
            </a:gsLst>
            <a:lin ang="13500000" scaled="0"/>
          </a:gradFill>
          <a:ln w="25400">
            <a:solidFill>
              <a:schemeClr val="accent2">
                <a:lumMod val="60000"/>
                <a:lumOff val="40000"/>
              </a:schemeClr>
            </a:solidFill>
          </a:ln>
        </p:spPr>
        <p:txBody>
          <a:bodyPr vert="horz" lIns="91440" tIns="45720" rIns="91440" bIns="45720" rtlCol="0" anchor="ctr">
            <a:normAutofit/>
          </a:bodyPr>
          <a:lstStyle>
            <a:defPPr>
              <a:defRPr lang="it-IT"/>
            </a:defPPr>
            <a:lvl1pPr indent="-342900" algn="ctr">
              <a:lnSpc>
                <a:spcPct val="90000"/>
              </a:lnSpc>
              <a:spcBef>
                <a:spcPct val="0"/>
              </a:spcBef>
              <a:buFont typeface="Arial" pitchFamily="34" charset="0"/>
              <a:buNone/>
              <a:defRPr sz="3000" b="1">
                <a:latin typeface="+mj-lt"/>
                <a:ea typeface="+mj-ea"/>
                <a:cs typeface="+mj-cs"/>
              </a:defRPr>
            </a:lvl1pPr>
          </a:lstStyle>
          <a:p>
            <a:r>
              <a:rPr lang="it-IT" dirty="0"/>
              <a:t>FASE DI VALUTAZIONE</a:t>
            </a:r>
          </a:p>
        </p:txBody>
      </p:sp>
      <p:sp>
        <p:nvSpPr>
          <p:cNvPr id="5" name="CasellaDiTesto 4"/>
          <p:cNvSpPr txBox="1"/>
          <p:nvPr/>
        </p:nvSpPr>
        <p:spPr>
          <a:xfrm>
            <a:off x="4023840" y="4221088"/>
            <a:ext cx="4508600" cy="1323439"/>
          </a:xfrm>
          <a:prstGeom prst="rect">
            <a:avLst/>
          </a:prstGeom>
          <a:noFill/>
          <a:ln w="25400">
            <a:solidFill>
              <a:srgbClr val="C00000"/>
            </a:solidFill>
          </a:ln>
        </p:spPr>
        <p:txBody>
          <a:bodyPr wrap="square" rtlCol="0">
            <a:spAutoFit/>
          </a:bodyPr>
          <a:lstStyle/>
          <a:p>
            <a:pPr algn="just" defTabSz="531813">
              <a:spcBef>
                <a:spcPct val="20000"/>
              </a:spcBef>
              <a:tabLst>
                <a:tab pos="3054350" algn="l"/>
              </a:tabLst>
            </a:pPr>
            <a:r>
              <a:rPr lang="it-IT" sz="1600" b="1" cap="small" dirty="0"/>
              <a:t>graduatoria dei progetti per linea d’intervento, nel rigoroso rispetto dei punteggi  ricevuti da ogni progetto nell’ESR definitivo sommando i punteggi ricevuti da ogni progetto nell’</a:t>
            </a:r>
            <a:r>
              <a:rPr lang="it-IT" sz="1600" b="1" cap="small" dirty="0" err="1"/>
              <a:t>esr</a:t>
            </a:r>
            <a:r>
              <a:rPr lang="it-IT" sz="1600" b="1" cap="small" dirty="0"/>
              <a:t> definitivo a quelli ottenuti nella fase di preselezione</a:t>
            </a:r>
          </a:p>
        </p:txBody>
      </p:sp>
      <p:sp>
        <p:nvSpPr>
          <p:cNvPr id="6" name="CasellaDiTesto 5"/>
          <p:cNvSpPr txBox="1"/>
          <p:nvPr/>
        </p:nvSpPr>
        <p:spPr>
          <a:xfrm>
            <a:off x="4021103" y="5733256"/>
            <a:ext cx="4508600" cy="830997"/>
          </a:xfrm>
          <a:prstGeom prst="rect">
            <a:avLst/>
          </a:prstGeom>
          <a:noFill/>
          <a:ln w="25400">
            <a:solidFill>
              <a:srgbClr val="C00000"/>
            </a:solidFill>
          </a:ln>
        </p:spPr>
        <p:txBody>
          <a:bodyPr wrap="square" rtlCol="0">
            <a:spAutoFit/>
          </a:bodyPr>
          <a:lstStyle/>
          <a:p>
            <a:r>
              <a:rPr lang="it-IT" sz="1600" b="1" cap="small" dirty="0"/>
              <a:t>analizza il  budget richiesto da ogni progetto, determinandone il costo congruo ed il relativo finanziamento </a:t>
            </a:r>
          </a:p>
        </p:txBody>
      </p:sp>
      <p:cxnSp>
        <p:nvCxnSpPr>
          <p:cNvPr id="7" name="Connettore 2 6"/>
          <p:cNvCxnSpPr/>
          <p:nvPr/>
        </p:nvCxnSpPr>
        <p:spPr>
          <a:xfrm flipV="1">
            <a:off x="3625387" y="5356667"/>
            <a:ext cx="360040" cy="23257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Rettangolo 7"/>
          <p:cNvSpPr/>
          <p:nvPr/>
        </p:nvSpPr>
        <p:spPr>
          <a:xfrm>
            <a:off x="72008" y="5301208"/>
            <a:ext cx="3660746" cy="584775"/>
          </a:xfrm>
          <a:prstGeom prst="rect">
            <a:avLst/>
          </a:prstGeom>
        </p:spPr>
        <p:txBody>
          <a:bodyPr wrap="none">
            <a:spAutoFit/>
          </a:bodyPr>
          <a:lstStyle/>
          <a:p>
            <a:r>
              <a:rPr lang="it-IT" sz="3200" b="1" cap="small" dirty="0">
                <a:solidFill>
                  <a:prstClr val="black"/>
                </a:solidFill>
              </a:rPr>
              <a:t>Comitato di Selezione</a:t>
            </a:r>
            <a:endParaRPr lang="it-IT" sz="3200" b="1" cap="small" dirty="0"/>
          </a:p>
        </p:txBody>
      </p:sp>
      <p:sp>
        <p:nvSpPr>
          <p:cNvPr id="9" name="CasellaDiTesto 8"/>
          <p:cNvSpPr txBox="1"/>
          <p:nvPr/>
        </p:nvSpPr>
        <p:spPr>
          <a:xfrm>
            <a:off x="755576" y="2708920"/>
            <a:ext cx="7560840" cy="830997"/>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ln>
            <a:solidFill>
              <a:srgbClr val="C00000">
                <a:alpha val="61000"/>
              </a:srgbClr>
            </a:solidFill>
          </a:ln>
        </p:spPr>
        <p:txBody>
          <a:bodyPr vert="horz" wrap="square" lIns="91440" tIns="45720" rIns="91440" bIns="45720" rtlCol="0">
            <a:spAutoFit/>
          </a:bodyPr>
          <a:lstStyle>
            <a:defPPr>
              <a:defRPr lang="it-IT"/>
            </a:defPPr>
            <a:lvl1pPr algn="ctr">
              <a:spcBef>
                <a:spcPct val="20000"/>
              </a:spcBef>
              <a:buFont typeface="Arial" pitchFamily="34" charset="0"/>
              <a:buNone/>
              <a:defRPr sz="1600" b="1" cap="small"/>
            </a:lvl1pPr>
          </a:lstStyle>
          <a:p>
            <a:r>
              <a:rPr lang="it-IT" dirty="0"/>
              <a:t>Nel caso di ottenimento del “</a:t>
            </a:r>
            <a:r>
              <a:rPr lang="it-IT" dirty="0" err="1"/>
              <a:t>consensus</a:t>
            </a:r>
            <a:r>
              <a:rPr lang="it-IT" dirty="0"/>
              <a:t>” l’ESR provvisorio si trasforma automaticamente in definitivo. In caso di mancato raggiungimento del “</a:t>
            </a:r>
            <a:r>
              <a:rPr lang="it-IT" dirty="0" err="1"/>
              <a:t>consensus</a:t>
            </a:r>
            <a:r>
              <a:rPr lang="it-IT" dirty="0"/>
              <a:t>” spetta al </a:t>
            </a:r>
            <a:r>
              <a:rPr lang="it-IT" dirty="0" err="1"/>
              <a:t>CdS</a:t>
            </a:r>
            <a:r>
              <a:rPr lang="it-IT" dirty="0"/>
              <a:t> la stesura dell’ESR definitivo (sempre tenendo conto del parere dei revisori incaricati). </a:t>
            </a:r>
          </a:p>
        </p:txBody>
      </p:sp>
      <p:sp>
        <p:nvSpPr>
          <p:cNvPr id="10" name="CasellaDiTesto 9"/>
          <p:cNvSpPr txBox="1"/>
          <p:nvPr/>
        </p:nvSpPr>
        <p:spPr>
          <a:xfrm>
            <a:off x="755576" y="1340768"/>
            <a:ext cx="7560840" cy="1077218"/>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ln>
            <a:solidFill>
              <a:srgbClr val="C00000">
                <a:alpha val="61000"/>
              </a:srgbClr>
            </a:solidFill>
          </a:ln>
        </p:spPr>
        <p:txBody>
          <a:bodyPr vert="horz" wrap="square" lIns="91440" tIns="45720" rIns="91440" bIns="45720" rtlCol="0">
            <a:spAutoFit/>
          </a:bodyPr>
          <a:lstStyle>
            <a:defPPr>
              <a:defRPr lang="it-IT"/>
            </a:defPPr>
            <a:lvl1pPr algn="ctr">
              <a:spcBef>
                <a:spcPct val="20000"/>
              </a:spcBef>
              <a:buFont typeface="Arial" pitchFamily="34" charset="0"/>
              <a:buNone/>
              <a:defRPr sz="1600" b="1" cap="small"/>
            </a:lvl1pPr>
          </a:lstStyle>
          <a:p>
            <a:r>
              <a:rPr lang="it-IT" dirty="0"/>
              <a:t>Prima di aprire la procedura di “</a:t>
            </a:r>
            <a:r>
              <a:rPr lang="it-IT" dirty="0" err="1"/>
              <a:t>consensus</a:t>
            </a:r>
            <a:r>
              <a:rPr lang="it-IT" dirty="0"/>
              <a:t>”, i rapporti dei revisori e l’ESR del </a:t>
            </a:r>
            <a:r>
              <a:rPr lang="it-IT" dirty="0" err="1"/>
              <a:t>rapporteur</a:t>
            </a:r>
            <a:r>
              <a:rPr lang="it-IT" dirty="0"/>
              <a:t> sono resi visibili (in forma anonima) a tutti i revisori, affinché ciascuno di loro possa avere contezza delle valutazioni espresse dalla terna e su questa base fornire un giudizio informato ai fini della formazione del “</a:t>
            </a:r>
            <a:r>
              <a:rPr lang="it-IT" dirty="0" err="1"/>
              <a:t>consensus</a:t>
            </a:r>
            <a:r>
              <a:rPr lang="it-IT" dirty="0"/>
              <a:t>”.</a:t>
            </a:r>
          </a:p>
        </p:txBody>
      </p:sp>
      <p:cxnSp>
        <p:nvCxnSpPr>
          <p:cNvPr id="12" name="Connettore 2 11"/>
          <p:cNvCxnSpPr/>
          <p:nvPr/>
        </p:nvCxnSpPr>
        <p:spPr>
          <a:xfrm rot="3600000" flipV="1">
            <a:off x="3651952" y="5618948"/>
            <a:ext cx="360040" cy="23257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descr="Risultati immagini per fase di valutazione">
            <a:hlinkClick r:id="rId2"/>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1796" y="4221088"/>
            <a:ext cx="2033452" cy="940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9636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988840"/>
            <a:ext cx="8229600" cy="2692896"/>
          </a:xfrm>
          <a:gradFill flip="none" rotWithShape="1">
            <a:gsLst>
              <a:gs pos="0">
                <a:srgbClr val="FBEAC7"/>
              </a:gs>
              <a:gs pos="25000">
                <a:srgbClr val="FEE7F2"/>
              </a:gs>
              <a:gs pos="36000">
                <a:srgbClr val="FAC77D"/>
              </a:gs>
              <a:gs pos="61000">
                <a:srgbClr val="FBA97D"/>
              </a:gs>
              <a:gs pos="82001">
                <a:srgbClr val="FBD49C"/>
              </a:gs>
              <a:gs pos="100000">
                <a:srgbClr val="FEE7F2"/>
              </a:gs>
            </a:gsLst>
            <a:lin ang="8100000" scaled="0"/>
            <a:tileRect/>
          </a:gradFill>
          <a:ln>
            <a:solidFill>
              <a:srgbClr val="D92B3C"/>
            </a:solidFill>
          </a:ln>
        </p:spPr>
        <p:txBody>
          <a:bodyPr>
            <a:normAutofit/>
          </a:bodyPr>
          <a:lstStyle/>
          <a:p>
            <a:pPr marL="0" indent="0" algn="just">
              <a:buNone/>
            </a:pPr>
            <a:r>
              <a:rPr lang="it-IT" sz="2400" dirty="0">
                <a:latin typeface="Berlin Sans FB" panose="020E0602020502020306" pitchFamily="34" charset="0"/>
              </a:rPr>
              <a:t>IL PROGRAMMA PRIN È DESTINATO AL FINANZIAMENTO DI  PROGETTI DI RICERCA PUBBLICA, ALLO SCOPO DI FAVORIRE IL RAFFORZAMENTO DELLE BASI SCIENTIFICHE NAZIONALI E RENDERE PIÙ EFFICACE LA PARTECIPAZIONE ALLE INIZIATIVE RELATIVE AI PROGRAMMI QUADRO DELL’UNIONE EUROPEA</a:t>
            </a:r>
            <a:endParaRPr lang="it-IT" sz="2400" dirty="0"/>
          </a:p>
        </p:txBody>
      </p:sp>
      <p:sp>
        <p:nvSpPr>
          <p:cNvPr id="4" name="Titolo 1"/>
          <p:cNvSpPr>
            <a:spLocks noGrp="1"/>
          </p:cNvSpPr>
          <p:nvPr>
            <p:ph type="title"/>
          </p:nvPr>
        </p:nvSpPr>
        <p:spPr>
          <a:xfrm>
            <a:off x="1907704" y="470165"/>
            <a:ext cx="6192688" cy="634082"/>
          </a:xfrm>
          <a:gradFill>
            <a:gsLst>
              <a:gs pos="0">
                <a:srgbClr val="FC9FCB"/>
              </a:gs>
              <a:gs pos="0">
                <a:srgbClr val="F8B049"/>
              </a:gs>
              <a:gs pos="84000">
                <a:srgbClr val="F8B049"/>
              </a:gs>
              <a:gs pos="98000">
                <a:srgbClr val="FEE7F2"/>
              </a:gs>
              <a:gs pos="94000">
                <a:srgbClr val="F952A0"/>
              </a:gs>
              <a:gs pos="100000">
                <a:srgbClr val="C50849"/>
              </a:gs>
              <a:gs pos="100000">
                <a:srgbClr val="B43E85"/>
              </a:gs>
              <a:gs pos="100000">
                <a:srgbClr val="F8B049"/>
              </a:gs>
            </a:gsLst>
            <a:lin ang="13500000" scaled="0"/>
          </a:gradFill>
          <a:ln w="25400">
            <a:solidFill>
              <a:schemeClr val="accent2">
                <a:lumMod val="60000"/>
                <a:lumOff val="40000"/>
              </a:schemeClr>
            </a:solidFill>
          </a:ln>
        </p:spPr>
        <p:txBody>
          <a:bodyPr vert="horz" lIns="91440" tIns="45720" rIns="91440" bIns="45720" rtlCol="0" anchor="ctr">
            <a:normAutofit fontScale="92500"/>
          </a:bodyPr>
          <a:lstStyle/>
          <a:p>
            <a:pPr>
              <a:lnSpc>
                <a:spcPct val="90000"/>
              </a:lnSpc>
            </a:pPr>
            <a:r>
              <a:rPr lang="it-IT" sz="3000" b="1" dirty="0"/>
              <a:t>OBIETTIVI DEL BANDO</a:t>
            </a:r>
          </a:p>
        </p:txBody>
      </p:sp>
      <p:pic>
        <p:nvPicPr>
          <p:cNvPr id="1026" name="Picture 2" descr="Risultati immagini per obiettivi">
            <a:hlinkClick r:id="rId2"/>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5501" y="161636"/>
            <a:ext cx="1668187" cy="12511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isultati immagini per OBIETTIVI">
            <a:hlinkClick r:id="rId4"/>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499992" y="4797152"/>
            <a:ext cx="2803798" cy="1753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8935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95536" y="404664"/>
            <a:ext cx="8305460" cy="533921"/>
          </a:xfrm>
          <a:prstGeom prst="rect">
            <a:avLst/>
          </a:prstGeom>
          <a:gradFill>
            <a:gsLst>
              <a:gs pos="0">
                <a:srgbClr val="FC9FCB"/>
              </a:gs>
              <a:gs pos="0">
                <a:srgbClr val="F8B049"/>
              </a:gs>
              <a:gs pos="84000">
                <a:srgbClr val="F8B049"/>
              </a:gs>
              <a:gs pos="98000">
                <a:srgbClr val="FEE7F2"/>
              </a:gs>
              <a:gs pos="94000">
                <a:srgbClr val="F952A0"/>
              </a:gs>
              <a:gs pos="100000">
                <a:srgbClr val="C50849"/>
              </a:gs>
              <a:gs pos="100000">
                <a:srgbClr val="B43E85"/>
              </a:gs>
              <a:gs pos="100000">
                <a:srgbClr val="F8B049"/>
              </a:gs>
            </a:gsLst>
            <a:lin ang="13500000" scaled="0"/>
          </a:gradFill>
          <a:ln w="25400">
            <a:solidFill>
              <a:schemeClr val="accent2">
                <a:lumMod val="60000"/>
                <a:lumOff val="40000"/>
              </a:schemeClr>
            </a:solidFill>
          </a:ln>
        </p:spPr>
        <p:txBody>
          <a:bodyPr vert="horz" lIns="91440" tIns="45720" rIns="91440" bIns="45720" rtlCol="0" anchor="ctr">
            <a:normAutofit fontScale="77500" lnSpcReduction="20000"/>
          </a:bodyPr>
          <a:lstStyle>
            <a:defPPr>
              <a:defRPr lang="it-IT"/>
            </a:defPPr>
            <a:lvl1pPr indent="-342900" algn="ctr">
              <a:lnSpc>
                <a:spcPct val="90000"/>
              </a:lnSpc>
              <a:spcBef>
                <a:spcPct val="0"/>
              </a:spcBef>
              <a:buFont typeface="Arial" pitchFamily="34" charset="0"/>
              <a:buNone/>
              <a:defRPr sz="3000" b="1">
                <a:latin typeface="+mj-lt"/>
                <a:ea typeface="+mj-ea"/>
                <a:cs typeface="+mj-cs"/>
              </a:defRPr>
            </a:lvl1pPr>
          </a:lstStyle>
          <a:p>
            <a:r>
              <a:rPr lang="it-IT" dirty="0"/>
              <a:t>FASE DI VALUTAZIONE: adeguamenti per singola voce di spesa</a:t>
            </a:r>
          </a:p>
        </p:txBody>
      </p:sp>
      <p:sp>
        <p:nvSpPr>
          <p:cNvPr id="8" name="Rettangolo 7"/>
          <p:cNvSpPr/>
          <p:nvPr/>
        </p:nvSpPr>
        <p:spPr>
          <a:xfrm>
            <a:off x="2559375" y="1124744"/>
            <a:ext cx="3660746" cy="584775"/>
          </a:xfrm>
          <a:prstGeom prst="rect">
            <a:avLst/>
          </a:prstGeom>
        </p:spPr>
        <p:txBody>
          <a:bodyPr wrap="none">
            <a:spAutoFit/>
          </a:bodyPr>
          <a:lstStyle/>
          <a:p>
            <a:r>
              <a:rPr lang="it-IT" sz="3200" b="1" cap="small" dirty="0">
                <a:solidFill>
                  <a:prstClr val="black"/>
                </a:solidFill>
              </a:rPr>
              <a:t>Comitato di Selezione</a:t>
            </a:r>
            <a:endParaRPr lang="it-IT" sz="3200" b="1" cap="small" dirty="0"/>
          </a:p>
        </p:txBody>
      </p:sp>
      <p:sp>
        <p:nvSpPr>
          <p:cNvPr id="9" name="CasellaDiTesto 8"/>
          <p:cNvSpPr txBox="1"/>
          <p:nvPr/>
        </p:nvSpPr>
        <p:spPr>
          <a:xfrm>
            <a:off x="750680" y="2467729"/>
            <a:ext cx="7268344" cy="2209836"/>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ln>
            <a:solidFill>
              <a:srgbClr val="C00000">
                <a:alpha val="61000"/>
              </a:srgbClr>
            </a:solidFill>
          </a:ln>
        </p:spPr>
        <p:txBody>
          <a:bodyPr vert="horz" wrap="square" lIns="91440" tIns="45720" rIns="91440" bIns="45720" rtlCol="0">
            <a:spAutoFit/>
          </a:bodyPr>
          <a:lstStyle>
            <a:defPPr>
              <a:defRPr lang="it-IT"/>
            </a:defPPr>
            <a:lvl1pPr algn="ctr">
              <a:spcBef>
                <a:spcPct val="20000"/>
              </a:spcBef>
              <a:buFont typeface="Arial" pitchFamily="34" charset="0"/>
              <a:buNone/>
              <a:defRPr sz="1600" b="1" cap="small"/>
            </a:lvl1pPr>
          </a:lstStyle>
          <a:p>
            <a:pPr marL="285750" lvl="0" indent="-285750" algn="just">
              <a:buFont typeface="Arial" panose="020B0604020202020204" pitchFamily="34" charset="0"/>
              <a:buChar char="•"/>
            </a:pPr>
            <a:r>
              <a:rPr lang="it-IT" dirty="0"/>
              <a:t>il costo dei contratti di nuova attivazione è stabilito da norme specifiche, e, se in linea con tali norme, non può essere abbattuto;</a:t>
            </a:r>
          </a:p>
          <a:p>
            <a:pPr marL="285750" lvl="0" indent="-285750" algn="just">
              <a:buFont typeface="Arial" panose="020B0604020202020204" pitchFamily="34" charset="0"/>
              <a:buChar char="•"/>
            </a:pPr>
            <a:r>
              <a:rPr lang="it-IT" dirty="0"/>
              <a:t>non è possibile stabilire percentuali di “spese generali” (voce di spesa B) diverse dal 60% dei costi ritenuti congrui relativi al personale (voce di spesa A), né modificare l’aliquota della quota premiale (anch’essa forfetaria; voce di spesa F);</a:t>
            </a:r>
          </a:p>
          <a:p>
            <a:pPr marL="285750" lvl="0" indent="-285750" algn="just">
              <a:buFont typeface="Arial" panose="020B0604020202020204" pitchFamily="34" charset="0"/>
              <a:buChar char="•"/>
            </a:pPr>
            <a:r>
              <a:rPr lang="it-IT" dirty="0"/>
              <a:t>non è consigliabile procedere, orientativamente e per qualunque voce di spesa non forfetaria, ad abbattimenti superiori al 20-25% di quanto esposto in progetto. </a:t>
            </a:r>
          </a:p>
          <a:p>
            <a:endParaRPr lang="it-IT" dirty="0"/>
          </a:p>
        </p:txBody>
      </p:sp>
      <p:cxnSp>
        <p:nvCxnSpPr>
          <p:cNvPr id="11" name="Connettore 2 10"/>
          <p:cNvCxnSpPr/>
          <p:nvPr/>
        </p:nvCxnSpPr>
        <p:spPr>
          <a:xfrm>
            <a:off x="4381360" y="1628800"/>
            <a:ext cx="8388" cy="7920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Rettangolo 13"/>
          <p:cNvSpPr/>
          <p:nvPr/>
        </p:nvSpPr>
        <p:spPr>
          <a:xfrm>
            <a:off x="4317524" y="1926994"/>
            <a:ext cx="2345514" cy="246221"/>
          </a:xfrm>
          <a:prstGeom prst="rect">
            <a:avLst/>
          </a:prstGeom>
        </p:spPr>
        <p:txBody>
          <a:bodyPr wrap="none">
            <a:spAutoFit/>
          </a:bodyPr>
          <a:lstStyle/>
          <a:p>
            <a:r>
              <a:rPr lang="it-IT" sz="1000" b="1" dirty="0"/>
              <a:t>Adeguamento per singola voce di spesa</a:t>
            </a:r>
          </a:p>
        </p:txBody>
      </p:sp>
      <p:pic>
        <p:nvPicPr>
          <p:cNvPr id="2050" name="Picture 2" descr="Immagine correlata">
            <a:hlinkClick r:id="rId2"/>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5536" y="1130480"/>
            <a:ext cx="1224136" cy="91810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isultati immagini per importante">
            <a:hlinkClick r:id="rId4"/>
          </p:cNvPr>
          <p:cNvPicPr>
            <a:picLocks noChangeAspect="1" noChangeArrowheads="1" noCrop="1"/>
          </p:cNvPicPr>
          <p:nvPr/>
        </p:nvPicPr>
        <p:blipFill>
          <a:blip r:embed="rId5" cstate="email">
            <a:extLst>
              <a:ext uri="{28A0092B-C50C-407E-A947-70E740481C1C}">
                <a14:useLocalDpi xmlns:a14="http://schemas.microsoft.com/office/drawing/2010/main"/>
              </a:ext>
            </a:extLst>
          </a:blip>
          <a:srcRect/>
          <a:stretch>
            <a:fillRect/>
          </a:stretch>
        </p:blipFill>
        <p:spPr bwMode="auto">
          <a:xfrm>
            <a:off x="654375" y="4509120"/>
            <a:ext cx="2160240" cy="1080120"/>
          </a:xfrm>
          <a:prstGeom prst="rect">
            <a:avLst/>
          </a:prstGeom>
          <a:noFill/>
          <a:extLst>
            <a:ext uri="{909E8E84-426E-40DD-AFC4-6F175D3DCCD1}">
              <a14:hiddenFill xmlns:a14="http://schemas.microsoft.com/office/drawing/2010/main">
                <a:solidFill>
                  <a:srgbClr val="FFFFFF"/>
                </a:solidFill>
              </a14:hiddenFill>
            </a:ext>
          </a:extLst>
        </p:spPr>
      </p:pic>
      <p:sp>
        <p:nvSpPr>
          <p:cNvPr id="21" name="CasellaDiTesto 20"/>
          <p:cNvSpPr txBox="1"/>
          <p:nvPr/>
        </p:nvSpPr>
        <p:spPr>
          <a:xfrm>
            <a:off x="654375" y="5301208"/>
            <a:ext cx="8046621" cy="1169551"/>
          </a:xfrm>
          <a:prstGeom prst="rect">
            <a:avLst/>
          </a:prstGeom>
          <a:noFill/>
          <a:ln w="25400">
            <a:solidFill>
              <a:srgbClr val="C00000">
                <a:alpha val="61000"/>
              </a:srgbClr>
            </a:solidFill>
          </a:ln>
        </p:spPr>
        <p:txBody>
          <a:bodyPr vert="horz" wrap="square" lIns="91440" tIns="45720" rIns="91440" bIns="45720" rtlCol="0">
            <a:spAutoFit/>
          </a:bodyPr>
          <a:lstStyle>
            <a:defPPr>
              <a:defRPr lang="it-IT"/>
            </a:defPPr>
            <a:lvl1pPr algn="ctr">
              <a:spcBef>
                <a:spcPct val="20000"/>
              </a:spcBef>
              <a:buFont typeface="Arial" pitchFamily="34" charset="0"/>
              <a:buNone/>
              <a:defRPr sz="1600" b="1" cap="small"/>
            </a:lvl1pPr>
          </a:lstStyle>
          <a:p>
            <a:pPr algn="just"/>
            <a:r>
              <a:rPr lang="it-IT" sz="1400" dirty="0"/>
              <a:t>Qualora i fondi disponibili non siano sufficienti per garantire il finanziamento di tutti i progetti classificati “pari merito” in base al punteggio ottenuto nell’ESR definitivo, il </a:t>
            </a:r>
            <a:r>
              <a:rPr lang="it-IT" sz="1400" dirty="0" err="1"/>
              <a:t>CdS</a:t>
            </a:r>
            <a:r>
              <a:rPr lang="it-IT" sz="1400" dirty="0"/>
              <a:t> selezionerà fra questi quali ammettere al finanziamento applicando il criterio oggettivo che, in base all’art. 3, comma 2, lettera g) del D.M. 594/2016, esso avrà avuto cura di definire in prima seduta, prima dell’apertura della procedura di valutazione. </a:t>
            </a:r>
            <a:endParaRPr lang="it-IT" dirty="0"/>
          </a:p>
        </p:txBody>
      </p:sp>
    </p:spTree>
    <p:extLst>
      <p:ext uri="{BB962C8B-B14F-4D97-AF65-F5344CB8AC3E}">
        <p14:creationId xmlns:p14="http://schemas.microsoft.com/office/powerpoint/2010/main" val="3714541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2656"/>
            <a:ext cx="8229600" cy="576064"/>
          </a:xfrm>
          <a:gradFill>
            <a:gsLst>
              <a:gs pos="0">
                <a:srgbClr val="FC9FCB"/>
              </a:gs>
              <a:gs pos="0">
                <a:srgbClr val="F8B049"/>
              </a:gs>
              <a:gs pos="84000">
                <a:srgbClr val="F8B049"/>
              </a:gs>
              <a:gs pos="98000">
                <a:srgbClr val="FEE7F2"/>
              </a:gs>
              <a:gs pos="94000">
                <a:srgbClr val="F952A0"/>
              </a:gs>
              <a:gs pos="100000">
                <a:srgbClr val="C50849"/>
              </a:gs>
              <a:gs pos="100000">
                <a:srgbClr val="B43E85"/>
              </a:gs>
              <a:gs pos="100000">
                <a:srgbClr val="F8B049"/>
              </a:gs>
            </a:gsLst>
            <a:lin ang="13500000" scaled="0"/>
          </a:gradFill>
          <a:ln w="25400">
            <a:solidFill>
              <a:schemeClr val="accent2">
                <a:lumMod val="60000"/>
                <a:lumOff val="40000"/>
              </a:schemeClr>
            </a:solidFill>
          </a:ln>
        </p:spPr>
        <p:txBody>
          <a:bodyPr vert="horz" lIns="91440" tIns="45720" rIns="91440" bIns="45720" rtlCol="0" anchor="ctr">
            <a:normAutofit/>
          </a:bodyPr>
          <a:lstStyle/>
          <a:p>
            <a:pPr indent="-342900">
              <a:lnSpc>
                <a:spcPct val="90000"/>
              </a:lnSpc>
              <a:buFont typeface="Arial" pitchFamily="34" charset="0"/>
            </a:pPr>
            <a:r>
              <a:rPr lang="it-IT" sz="3000" b="1" dirty="0"/>
              <a:t>	GESTIONE DEI PROGETTI</a:t>
            </a:r>
          </a:p>
        </p:txBody>
      </p:sp>
      <p:sp>
        <p:nvSpPr>
          <p:cNvPr id="194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pitchFamily="34" charset="0"/>
            </a:endParaRPr>
          </a:p>
        </p:txBody>
      </p:sp>
      <p:sp>
        <p:nvSpPr>
          <p:cNvPr id="11" name="Rettangolo 10"/>
          <p:cNvSpPr/>
          <p:nvPr/>
        </p:nvSpPr>
        <p:spPr>
          <a:xfrm>
            <a:off x="2706121" y="1353542"/>
            <a:ext cx="5904656" cy="923330"/>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13500000" scaled="0"/>
            <a:tileRect/>
          </a:gradFill>
          <a:ln>
            <a:solidFill>
              <a:srgbClr val="FF0000"/>
            </a:solidFill>
          </a:ln>
          <a:effectLst/>
        </p:spPr>
        <p:style>
          <a:lnRef idx="2">
            <a:schemeClr val="dk1"/>
          </a:lnRef>
          <a:fillRef idx="1">
            <a:schemeClr val="lt1"/>
          </a:fillRef>
          <a:effectRef idx="0">
            <a:schemeClr val="dk1"/>
          </a:effectRef>
          <a:fontRef idx="minor">
            <a:schemeClr val="dk1"/>
          </a:fontRef>
        </p:style>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tabLst>
                <a:tab pos="444500" algn="l"/>
                <a:tab pos="3322638" algn="l"/>
              </a:tabLst>
            </a:pPr>
            <a:r>
              <a:rPr lang="it-IT" b="1" dirty="0">
                <a:ln w="11430"/>
                <a:solidFill>
                  <a:schemeClr val="tx1"/>
                </a:solidFill>
                <a:effectLst>
                  <a:outerShdw blurRad="50800" dist="39000" dir="5460000" algn="tl">
                    <a:srgbClr val="000000">
                      <a:alpha val="38000"/>
                    </a:srgbClr>
                  </a:outerShdw>
                </a:effectLst>
                <a:latin typeface="+mj-lt"/>
              </a:rPr>
              <a:t>MASSIMA FLESSIBILITA’ (SOLO LE VARIANTI AGLI OBIETTIVI SCIENTIFICI DEL PROGETTO NECESSITERANNO DI NUOVA APPROVAZIONE MIUR)</a:t>
            </a:r>
            <a:endParaRPr lang="it-IT" b="1" dirty="0">
              <a:ln w="11430"/>
              <a:solidFill>
                <a:schemeClr val="tx1"/>
              </a:solidFill>
              <a:effectLst>
                <a:outerShdw blurRad="50800" dist="39000" dir="5460000" algn="tl">
                  <a:srgbClr val="000000">
                    <a:alpha val="38000"/>
                  </a:srgbClr>
                </a:outerShdw>
              </a:effectLst>
            </a:endParaRPr>
          </a:p>
        </p:txBody>
      </p:sp>
      <p:sp>
        <p:nvSpPr>
          <p:cNvPr id="9" name="Rettangolo 8"/>
          <p:cNvSpPr/>
          <p:nvPr/>
        </p:nvSpPr>
        <p:spPr>
          <a:xfrm>
            <a:off x="2699792" y="2711822"/>
            <a:ext cx="5904656" cy="1077218"/>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13500000" scaled="0"/>
            <a:tileRect/>
          </a:gradFill>
          <a:ln>
            <a:solidFill>
              <a:srgbClr val="FF0000"/>
            </a:solidFill>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tabLst>
                <a:tab pos="444500" algn="l"/>
                <a:tab pos="3322638" algn="l"/>
              </a:tabLst>
            </a:pPr>
            <a:r>
              <a:rPr lang="it-IT" b="1" dirty="0">
                <a:ln w="11430"/>
                <a:solidFill>
                  <a:schemeClr val="tx1"/>
                </a:solidFill>
                <a:effectLst>
                  <a:outerShdw blurRad="50800" dist="39000" dir="5460000" algn="tl">
                    <a:srgbClr val="000000">
                      <a:alpha val="38000"/>
                    </a:srgbClr>
                  </a:outerShdw>
                </a:effectLst>
              </a:rPr>
              <a:t>GARANZIA DI PORTABILITA’ DEI FONDI IN CASO DI TRASFERIMENTO</a:t>
            </a:r>
          </a:p>
          <a:p>
            <a:pPr algn="ctr">
              <a:tabLst>
                <a:tab pos="444500" algn="l"/>
                <a:tab pos="3322638" algn="l"/>
              </a:tabLst>
            </a:pPr>
            <a:r>
              <a:rPr lang="it-IT" b="1" dirty="0">
                <a:ln w="11430"/>
                <a:solidFill>
                  <a:schemeClr val="tx1"/>
                </a:solidFill>
                <a:effectLst>
                  <a:outerShdw blurRad="50800" dist="39000" dir="5460000" algn="tl">
                    <a:srgbClr val="000000">
                      <a:alpha val="38000"/>
                    </a:srgbClr>
                  </a:outerShdw>
                </a:effectLst>
              </a:rPr>
              <a:t>DEL RESPONSABILE DI UNITA’</a:t>
            </a:r>
          </a:p>
          <a:p>
            <a:pPr algn="just">
              <a:tabLst>
                <a:tab pos="444500" algn="l"/>
                <a:tab pos="3322638" algn="l"/>
              </a:tabLst>
            </a:pPr>
            <a:endParaRPr lang="it-IT" sz="1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Rettangolo 9"/>
          <p:cNvSpPr/>
          <p:nvPr/>
        </p:nvSpPr>
        <p:spPr>
          <a:xfrm>
            <a:off x="2699792" y="4283804"/>
            <a:ext cx="5904656" cy="369332"/>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13500000" scaled="0"/>
            <a:tileRect/>
          </a:gradFill>
          <a:ln>
            <a:solidFill>
              <a:srgbClr val="FF0000"/>
            </a:solidFill>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tabLst>
                <a:tab pos="444500" algn="l"/>
                <a:tab pos="3322638" algn="l"/>
              </a:tabLst>
            </a:pPr>
            <a:r>
              <a:rPr lang="it-IT" b="1" dirty="0">
                <a:ln w="11430"/>
                <a:solidFill>
                  <a:schemeClr val="tx1"/>
                </a:solidFill>
                <a:effectLst>
                  <a:outerShdw blurRad="50800" dist="39000" dir="5460000" algn="tl">
                    <a:srgbClr val="000000">
                      <a:alpha val="38000"/>
                    </a:srgbClr>
                  </a:outerShdw>
                </a:effectLst>
              </a:rPr>
              <a:t>MONITORAGGIO IN ITINERE</a:t>
            </a:r>
          </a:p>
        </p:txBody>
      </p:sp>
      <p:sp>
        <p:nvSpPr>
          <p:cNvPr id="13" name="Rettangolo 12"/>
          <p:cNvSpPr/>
          <p:nvPr/>
        </p:nvSpPr>
        <p:spPr>
          <a:xfrm>
            <a:off x="2706121" y="5229200"/>
            <a:ext cx="5904656" cy="923330"/>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13500000" scaled="0"/>
            <a:tileRect/>
          </a:gradFill>
          <a:ln>
            <a:solidFill>
              <a:srgbClr val="FF0000"/>
            </a:solidFill>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tabLst>
                <a:tab pos="444500" algn="l"/>
                <a:tab pos="3322638" algn="l"/>
              </a:tabLst>
            </a:pPr>
            <a:r>
              <a:rPr lang="it-IT" b="1" dirty="0">
                <a:ln w="11430"/>
                <a:solidFill>
                  <a:schemeClr val="tx1"/>
                </a:solidFill>
                <a:effectLst>
                  <a:outerShdw blurRad="50800" dist="39000" dir="5460000" algn="tl">
                    <a:srgbClr val="000000">
                      <a:alpha val="38000"/>
                    </a:srgbClr>
                  </a:outerShdw>
                </a:effectLst>
              </a:rPr>
              <a:t>TOTALE DEMATERIALIZZAZIONE (TUTTO IL BANDO, DALLA PRESENTAZIONE DEI PROGETTI ALLE RENDICONTAZIONI FINALI, SARA’ GESTITO SUL SITO DEDICATO)</a:t>
            </a:r>
          </a:p>
        </p:txBody>
      </p:sp>
      <p:pic>
        <p:nvPicPr>
          <p:cNvPr id="4098" name="Picture 2" descr="Risultati immagini per FLESSIBILITA'">
            <a:hlinkClick r:id="rId2"/>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23528" y="1347594"/>
            <a:ext cx="1588944" cy="82721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Risultati immagini per PORTABILITA'">
            <a:hlinkClick r:id="rId4"/>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20632" y="2711822"/>
            <a:ext cx="1911610" cy="629213"/>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Risultati immagini per MONITORAGGIO">
            <a:hlinkClick r:id="rId6"/>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576894" y="3858957"/>
            <a:ext cx="1082211" cy="1082211"/>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Risultati immagini per DEMATERIALIZZAZIONE">
            <a:hlinkClick r:id="rId8"/>
          </p:cNvPr>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323528" y="5229200"/>
            <a:ext cx="1440160" cy="8269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1051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51520" y="195858"/>
            <a:ext cx="5086350" cy="1504950"/>
          </a:xfrm>
          <a:prstGeom prst="rect">
            <a:avLst/>
          </a:prstGeom>
        </p:spPr>
      </p:pic>
      <p:sp>
        <p:nvSpPr>
          <p:cNvPr id="5" name="Titolo 3"/>
          <p:cNvSpPr txBox="1">
            <a:spLocks/>
          </p:cNvSpPr>
          <p:nvPr/>
        </p:nvSpPr>
        <p:spPr>
          <a:xfrm>
            <a:off x="395536" y="2348880"/>
            <a:ext cx="8280920" cy="3168352"/>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vert="horz" lIns="91440" tIns="45720" rIns="91440" bIns="45720" rtlCol="0" anchor="ctr">
            <a:normAutofit fontScale="25000" lnSpcReduction="20000"/>
          </a:bodyPr>
          <a:lstStyle>
            <a:lvl1pPr algn="ctr">
              <a:spcBef>
                <a:spcPct val="0"/>
              </a:spcBef>
              <a:buNone/>
              <a:tabLst>
                <a:tab pos="2332038" algn="l"/>
              </a:tabLst>
              <a:defRPr sz="4400">
                <a:solidFill>
                  <a:srgbClr val="FF0000"/>
                </a:solidFill>
              </a:defRPr>
            </a:lvl1pPr>
          </a:lstStyle>
          <a:p>
            <a:br>
              <a:rPr lang="it-IT" dirty="0"/>
            </a:br>
            <a:r>
              <a:rPr lang="it-IT" sz="14400" b="1" dirty="0">
                <a:solidFill>
                  <a:schemeClr val="tx1"/>
                </a:solidFill>
              </a:rPr>
              <a:t>PRIN 2017</a:t>
            </a:r>
            <a:br>
              <a:rPr lang="it-IT" sz="14400" b="1" dirty="0">
                <a:solidFill>
                  <a:schemeClr val="tx1"/>
                </a:solidFill>
              </a:rPr>
            </a:br>
            <a:r>
              <a:rPr lang="it-IT" sz="14400" b="1" dirty="0">
                <a:solidFill>
                  <a:schemeClr val="tx1"/>
                </a:solidFill>
              </a:rPr>
              <a:t>	</a:t>
            </a:r>
            <a:br>
              <a:rPr lang="it-IT" sz="14400" b="1" dirty="0">
                <a:solidFill>
                  <a:schemeClr val="tx1"/>
                </a:solidFill>
              </a:rPr>
            </a:br>
            <a:r>
              <a:rPr lang="it-IT" sz="12800" b="1" dirty="0">
                <a:solidFill>
                  <a:schemeClr val="tx1"/>
                </a:solidFill>
              </a:rPr>
              <a:t>Progetti di ricerca di Rilevante Interesse Nazionale</a:t>
            </a:r>
          </a:p>
          <a:p>
            <a:endParaRPr lang="it-IT" sz="14400" b="1" dirty="0">
              <a:solidFill>
                <a:schemeClr val="tx1"/>
              </a:solidFill>
            </a:endParaRPr>
          </a:p>
          <a:p>
            <a:r>
              <a:rPr lang="it-IT" sz="11200" b="1" dirty="0">
                <a:solidFill>
                  <a:schemeClr val="tx1"/>
                </a:solidFill>
              </a:rPr>
              <a:t>CRITERI PER LA DETERMINAZIONE DEI COSTI E PER LA RENDICONTAZIONE DELLE SPESE</a:t>
            </a:r>
            <a:br>
              <a:rPr lang="it-IT" sz="14400" b="1" dirty="0">
                <a:solidFill>
                  <a:schemeClr val="tx1"/>
                </a:solidFill>
              </a:rPr>
            </a:br>
            <a:br>
              <a:rPr lang="it-IT" dirty="0"/>
            </a:br>
            <a:r>
              <a:rPr lang="it-IT" dirty="0"/>
              <a:t>				</a:t>
            </a:r>
          </a:p>
        </p:txBody>
      </p:sp>
      <p:pic>
        <p:nvPicPr>
          <p:cNvPr id="6" name="Immagine 5"/>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03920" y="348258"/>
            <a:ext cx="5086350" cy="1504950"/>
          </a:xfrm>
          <a:prstGeom prst="rect">
            <a:avLst/>
          </a:prstGeom>
        </p:spPr>
      </p:pic>
    </p:spTree>
    <p:extLst>
      <p:ext uri="{BB962C8B-B14F-4D97-AF65-F5344CB8AC3E}">
        <p14:creationId xmlns:p14="http://schemas.microsoft.com/office/powerpoint/2010/main" val="3481266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asellaDiTesto 20"/>
          <p:cNvSpPr txBox="1"/>
          <p:nvPr/>
        </p:nvSpPr>
        <p:spPr>
          <a:xfrm>
            <a:off x="5292080" y="1988840"/>
            <a:ext cx="3240360" cy="892552"/>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19050">
            <a:solidFill>
              <a:srgbClr val="C00000"/>
            </a:solidFill>
          </a:ln>
        </p:spPr>
        <p:txBody>
          <a:bodyPr wrap="square" rtlCol="0">
            <a:spAutoFit/>
          </a:bodyPr>
          <a:lstStyle>
            <a:defPPr>
              <a:defRPr lang="it-IT"/>
            </a:defPPr>
            <a:lvl1pPr algn="just">
              <a:spcBef>
                <a:spcPct val="20000"/>
              </a:spcBef>
              <a:defRPr sz="1600" b="1" cap="small"/>
            </a:lvl1pPr>
          </a:lstStyle>
          <a:p>
            <a:r>
              <a:rPr lang="it-IT" dirty="0"/>
              <a:t>i </a:t>
            </a:r>
            <a:r>
              <a:rPr lang="it-IT" sz="2000" dirty="0">
                <a:solidFill>
                  <a:srgbClr val="FF0000"/>
                </a:solidFill>
              </a:rPr>
              <a:t>mandati di pagamento </a:t>
            </a:r>
            <a:r>
              <a:rPr lang="it-IT" dirty="0"/>
              <a:t>dovranno essere emessi nei termini previsti per il rendiconto finale</a:t>
            </a:r>
          </a:p>
        </p:txBody>
      </p:sp>
      <p:cxnSp>
        <p:nvCxnSpPr>
          <p:cNvPr id="23" name="Connettore 2 22"/>
          <p:cNvCxnSpPr/>
          <p:nvPr/>
        </p:nvCxnSpPr>
        <p:spPr>
          <a:xfrm flipH="1">
            <a:off x="2752545" y="3834745"/>
            <a:ext cx="451303" cy="487968"/>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a:off x="5292080" y="3829110"/>
            <a:ext cx="432048" cy="493603"/>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5" name="CasellaDiTesto 24"/>
          <p:cNvSpPr txBox="1"/>
          <p:nvPr/>
        </p:nvSpPr>
        <p:spPr>
          <a:xfrm>
            <a:off x="611560" y="4322713"/>
            <a:ext cx="3312368" cy="634020"/>
          </a:xfrm>
          <a:prstGeom prst="rect">
            <a:avLst/>
          </a:prstGeom>
          <a:noFill/>
          <a:ln w="19050">
            <a:solidFill>
              <a:srgbClr val="C00000"/>
            </a:solidFill>
          </a:ln>
        </p:spPr>
        <p:txBody>
          <a:bodyPr wrap="square" rtlCol="0">
            <a:spAutoFit/>
          </a:bodyPr>
          <a:lstStyle/>
          <a:p>
            <a:pPr algn="just">
              <a:spcBef>
                <a:spcPct val="20000"/>
              </a:spcBef>
            </a:pPr>
            <a:r>
              <a:rPr lang="it-IT" sz="1600" b="1" cap="small" dirty="0">
                <a:solidFill>
                  <a:srgbClr val="FF0000"/>
                </a:solidFill>
              </a:rPr>
              <a:t>Voci B/F </a:t>
            </a:r>
          </a:p>
          <a:p>
            <a:pPr algn="just">
              <a:spcBef>
                <a:spcPct val="20000"/>
              </a:spcBef>
            </a:pPr>
            <a:r>
              <a:rPr lang="it-IT" sz="1600" b="1" cap="small" dirty="0"/>
              <a:t>quote forfetarie da non rendicontare</a:t>
            </a:r>
          </a:p>
        </p:txBody>
      </p:sp>
      <p:sp>
        <p:nvSpPr>
          <p:cNvPr id="26" name="CasellaDiTesto 25"/>
          <p:cNvSpPr txBox="1"/>
          <p:nvPr/>
        </p:nvSpPr>
        <p:spPr>
          <a:xfrm>
            <a:off x="4375560" y="4308387"/>
            <a:ext cx="3816424" cy="2228302"/>
          </a:xfrm>
          <a:prstGeom prst="rect">
            <a:avLst/>
          </a:prstGeom>
          <a:noFill/>
          <a:ln w="19050">
            <a:solidFill>
              <a:srgbClr val="C00000"/>
            </a:solidFill>
          </a:ln>
        </p:spPr>
        <p:txBody>
          <a:bodyPr wrap="square" rtlCol="0">
            <a:spAutoFit/>
          </a:bodyPr>
          <a:lstStyle/>
          <a:p>
            <a:pPr algn="just">
              <a:spcBef>
                <a:spcPct val="20000"/>
              </a:spcBef>
            </a:pPr>
            <a:r>
              <a:rPr lang="it-IT" sz="1600" b="1" cap="small" dirty="0">
                <a:solidFill>
                  <a:srgbClr val="FF0000"/>
                </a:solidFill>
              </a:rPr>
              <a:t>Diffusione risultati del progetto</a:t>
            </a:r>
          </a:p>
          <a:p>
            <a:pPr marL="285750" indent="-285750" algn="just">
              <a:spcBef>
                <a:spcPct val="20000"/>
              </a:spcBef>
              <a:buFontTx/>
              <a:buChar char="-"/>
            </a:pPr>
            <a:r>
              <a:rPr lang="it-IT" sz="1600" b="1" cap="small" dirty="0"/>
              <a:t>Spese per partecipazione convegni</a:t>
            </a:r>
          </a:p>
          <a:p>
            <a:pPr marL="285750" indent="-285750" algn="just">
              <a:spcBef>
                <a:spcPct val="20000"/>
              </a:spcBef>
              <a:buFontTx/>
              <a:buChar char="-"/>
            </a:pPr>
            <a:r>
              <a:rPr lang="it-IT" sz="1600" b="1" cap="small" dirty="0"/>
              <a:t>organizzazione convegni</a:t>
            </a:r>
          </a:p>
          <a:p>
            <a:pPr marL="285750" indent="-285750" algn="just">
              <a:spcBef>
                <a:spcPct val="20000"/>
              </a:spcBef>
              <a:buFontTx/>
              <a:buChar char="-"/>
            </a:pPr>
            <a:r>
              <a:rPr lang="it-IT" sz="1600" b="1" cap="small" dirty="0"/>
              <a:t>pubblicazione libri</a:t>
            </a:r>
          </a:p>
          <a:p>
            <a:pPr algn="just">
              <a:spcBef>
                <a:spcPct val="20000"/>
              </a:spcBef>
            </a:pPr>
            <a:endParaRPr lang="it-IT" sz="900" b="1" cap="small" dirty="0"/>
          </a:p>
          <a:p>
            <a:pPr algn="just">
              <a:spcBef>
                <a:spcPct val="20000"/>
              </a:spcBef>
            </a:pPr>
            <a:r>
              <a:rPr lang="it-IT" sz="1600" b="1" cap="small" dirty="0"/>
              <a:t>Spese sostenute entro il dodicesimo mese dalla scadenza del progetto</a:t>
            </a:r>
          </a:p>
          <a:p>
            <a:pPr algn="just">
              <a:spcBef>
                <a:spcPct val="20000"/>
              </a:spcBef>
            </a:pPr>
            <a:r>
              <a:rPr lang="it-IT" sz="1600" b="1" cap="small" dirty="0">
                <a:solidFill>
                  <a:srgbClr val="990033"/>
                </a:solidFill>
              </a:rPr>
              <a:t>Rendicontazione integrativa</a:t>
            </a:r>
          </a:p>
        </p:txBody>
      </p:sp>
      <p:sp>
        <p:nvSpPr>
          <p:cNvPr id="8" name="Rettangolo 7"/>
          <p:cNvSpPr/>
          <p:nvPr/>
        </p:nvSpPr>
        <p:spPr>
          <a:xfrm>
            <a:off x="520700" y="548680"/>
            <a:ext cx="8011741" cy="478284"/>
          </a:xfrm>
          <a:prstGeom prst="rect">
            <a:avLst/>
          </a:prstGeom>
          <a:gradFill>
            <a:gsLst>
              <a:gs pos="0">
                <a:srgbClr val="FC9FCB"/>
              </a:gs>
              <a:gs pos="0">
                <a:srgbClr val="F8B049"/>
              </a:gs>
              <a:gs pos="84000">
                <a:srgbClr val="F8B049"/>
              </a:gs>
              <a:gs pos="98000">
                <a:srgbClr val="FEE7F2"/>
              </a:gs>
              <a:gs pos="94000">
                <a:srgbClr val="F952A0"/>
              </a:gs>
              <a:gs pos="100000">
                <a:srgbClr val="C50849"/>
              </a:gs>
              <a:gs pos="100000">
                <a:srgbClr val="B43E85"/>
              </a:gs>
              <a:gs pos="100000">
                <a:srgbClr val="F8B049"/>
              </a:gs>
            </a:gsLst>
            <a:lin ang="13500000" scaled="0"/>
          </a:gradFill>
          <a:ln w="25400">
            <a:solidFill>
              <a:schemeClr val="accent2">
                <a:lumMod val="60000"/>
                <a:lumOff val="40000"/>
              </a:schemeClr>
            </a:solidFill>
          </a:ln>
        </p:spPr>
        <p:txBody>
          <a:bodyPr vert="horz" lIns="91440" tIns="45720" rIns="91440" bIns="45720" rtlCol="0" anchor="ctr">
            <a:normAutofit lnSpcReduction="10000"/>
          </a:bodyPr>
          <a:lstStyle/>
          <a:p>
            <a:pPr indent="-342900" algn="ctr">
              <a:lnSpc>
                <a:spcPct val="90000"/>
              </a:lnSpc>
              <a:spcBef>
                <a:spcPct val="0"/>
              </a:spcBef>
              <a:buFont typeface="Arial" pitchFamily="34" charset="0"/>
              <a:buNone/>
            </a:pPr>
            <a:r>
              <a:rPr lang="it-IT" sz="3000" b="1" dirty="0">
                <a:latin typeface="+mj-lt"/>
                <a:ea typeface="+mj-ea"/>
                <a:cs typeface="+mj-cs"/>
              </a:rPr>
              <a:t>CRITERIO DI CASSA</a:t>
            </a:r>
          </a:p>
        </p:txBody>
      </p:sp>
      <p:sp>
        <p:nvSpPr>
          <p:cNvPr id="22" name="Rettangolo 21"/>
          <p:cNvSpPr/>
          <p:nvPr/>
        </p:nvSpPr>
        <p:spPr>
          <a:xfrm>
            <a:off x="2987824" y="3429000"/>
            <a:ext cx="2530518" cy="535531"/>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FF0000"/>
            </a:solidFill>
          </a:ln>
        </p:spPr>
        <p:txBody>
          <a:bodyPr vert="horz" lIns="91440" tIns="45720" rIns="91440" bIns="45720" rtlCol="0" anchor="ctr">
            <a:normAutofit/>
          </a:bodyPr>
          <a:lstStyle/>
          <a:p>
            <a:pPr algn="ctr">
              <a:lnSpc>
                <a:spcPct val="90000"/>
              </a:lnSpc>
              <a:spcBef>
                <a:spcPct val="0"/>
              </a:spcBef>
            </a:pPr>
            <a:r>
              <a:rPr lang="it-IT" sz="2400" b="1" dirty="0">
                <a:latin typeface="+mj-lt"/>
                <a:ea typeface="+mj-ea"/>
                <a:cs typeface="+mj-cs"/>
              </a:rPr>
              <a:t>ECCEZIONI</a:t>
            </a:r>
          </a:p>
        </p:txBody>
      </p:sp>
      <p:pic>
        <p:nvPicPr>
          <p:cNvPr id="1026" name="Picture 2" descr="Risultati immagini per eccezione">
            <a:hlinkClick r:id="rId2"/>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84168" y="3264824"/>
            <a:ext cx="2256185" cy="752062"/>
          </a:xfrm>
          <a:prstGeom prst="rect">
            <a:avLst/>
          </a:prstGeom>
          <a:noFill/>
          <a:ln>
            <a:solidFill>
              <a:schemeClr val="tx2"/>
            </a:solidFill>
          </a:ln>
          <a:extLst>
            <a:ext uri="{909E8E84-426E-40DD-AFC4-6F175D3DCCD1}">
              <a14:hiddenFill xmlns:a14="http://schemas.microsoft.com/office/drawing/2010/main">
                <a:solidFill>
                  <a:srgbClr val="FFFFFF"/>
                </a:solidFill>
              </a14:hiddenFill>
            </a:ext>
          </a:extLst>
        </p:spPr>
      </p:pic>
      <p:sp>
        <p:nvSpPr>
          <p:cNvPr id="2" name="AutoShape 4" descr="Risultati immagini per cassa"/>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 name="AutoShape 6" descr="Risultati immagini per cassa"/>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4" name="AutoShape 8" descr="Risultati immagini per cassa"/>
          <p:cNvSpPr>
            <a:spLocks noChangeAspect="1" noChangeArrowheads="1"/>
          </p:cNvSpPr>
          <p:nvPr/>
        </p:nvSpPr>
        <p:spPr bwMode="auto">
          <a:xfrm>
            <a:off x="368300"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1034" name="Picture 10" descr="Risultati immagini per cassa">
            <a:hlinkClick r:id="rId4"/>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179512" y="1232410"/>
            <a:ext cx="1167597" cy="828438"/>
          </a:xfrm>
          <a:prstGeom prst="rect">
            <a:avLst/>
          </a:prstGeom>
          <a:noFill/>
          <a:extLst>
            <a:ext uri="{909E8E84-426E-40DD-AFC4-6F175D3DCCD1}">
              <a14:hiddenFill xmlns:a14="http://schemas.microsoft.com/office/drawing/2010/main">
                <a:solidFill>
                  <a:srgbClr val="FFFFFF"/>
                </a:solidFill>
              </a14:hiddenFill>
            </a:ext>
          </a:extLst>
        </p:spPr>
      </p:pic>
      <p:sp>
        <p:nvSpPr>
          <p:cNvPr id="17" name="CasellaDiTesto 16"/>
          <p:cNvSpPr txBox="1"/>
          <p:nvPr/>
        </p:nvSpPr>
        <p:spPr>
          <a:xfrm>
            <a:off x="827584" y="1988840"/>
            <a:ext cx="3197714" cy="892552"/>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19050">
            <a:solidFill>
              <a:srgbClr val="C00000"/>
            </a:solidFill>
          </a:ln>
        </p:spPr>
        <p:txBody>
          <a:bodyPr wrap="square" rtlCol="0">
            <a:spAutoFit/>
          </a:bodyPr>
          <a:lstStyle/>
          <a:p>
            <a:pPr algn="just">
              <a:spcBef>
                <a:spcPct val="20000"/>
              </a:spcBef>
            </a:pPr>
            <a:r>
              <a:rPr lang="it-IT" sz="1600" b="1" cap="small" dirty="0"/>
              <a:t>i </a:t>
            </a:r>
            <a:r>
              <a:rPr lang="it-IT" sz="2000" b="1" cap="small" dirty="0">
                <a:solidFill>
                  <a:srgbClr val="FF0000"/>
                </a:solidFill>
              </a:rPr>
              <a:t>titoli di spesa </a:t>
            </a:r>
            <a:r>
              <a:rPr lang="it-IT" sz="1600" b="1" cap="small" dirty="0"/>
              <a:t>non possono essere successivi alla data di scadenza del progetto</a:t>
            </a:r>
          </a:p>
        </p:txBody>
      </p:sp>
      <p:pic>
        <p:nvPicPr>
          <p:cNvPr id="15" name="Picture 6" descr="Immagine correlata">
            <a:hlinkClick r:id="rId6"/>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1115616" y="4975407"/>
            <a:ext cx="1593966" cy="1593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0990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p:cNvSpPr txBox="1"/>
          <p:nvPr/>
        </p:nvSpPr>
        <p:spPr>
          <a:xfrm>
            <a:off x="323528" y="2204864"/>
            <a:ext cx="8424936" cy="3631763"/>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13500000" scaled="0"/>
          </a:gradFill>
          <a:ln w="19050">
            <a:solidFill>
              <a:srgbClr val="C00000"/>
            </a:solidFill>
          </a:ln>
        </p:spPr>
        <p:txBody>
          <a:bodyPr wrap="square" rtlCol="0">
            <a:spAutoFit/>
          </a:bodyPr>
          <a:lstStyle/>
          <a:p>
            <a:pPr lvl="0" algn="just"/>
            <a:r>
              <a:rPr lang="it-IT" sz="2000" b="1" dirty="0"/>
              <a:t>IL 40% </a:t>
            </a:r>
            <a:r>
              <a:rPr lang="it-IT" sz="1400" dirty="0"/>
              <a:t>IN ANTICIPO, ENTRO 60 GIORNI DAL DECRETO DI AMMISSIONE A FINANZIAMENTO</a:t>
            </a:r>
          </a:p>
          <a:p>
            <a:pPr lvl="0" algn="just"/>
            <a:endParaRPr lang="it-IT" sz="1600" dirty="0"/>
          </a:p>
          <a:p>
            <a:pPr lvl="0" algn="just"/>
            <a:r>
              <a:rPr lang="it-IT" sz="2000" b="1" dirty="0"/>
              <a:t>Il 30% </a:t>
            </a:r>
            <a:r>
              <a:rPr lang="it-IT" sz="1400" dirty="0"/>
              <a:t>ENTRO 60 GIORNI DALL’ACQUISIZIONE, DA PARTE DEL MIUR, DI APPOSITA DICHIARAZIONE, RESA DAL LEGALE RAPPRESENTANTE DELL’ATENEO/ENTE ENTRO IL 15° GIORNO SUCCESSIVO ALLA CONCLUSIONE DELLA PRIMA ANNUALITÀ (SU FORMATO PREDISPOSTO DAL MIUR, ED ESCLUSIVAMENTE PER IL TRAMITE DEL SITO </a:t>
            </a:r>
            <a:r>
              <a:rPr lang="it-IT" sz="1400" dirty="0">
                <a:hlinkClick r:id="rId2"/>
              </a:rPr>
              <a:t>HTTP://PRIN.MIUR.IT/</a:t>
            </a:r>
            <a:r>
              <a:rPr lang="it-IT" sz="1400" dirty="0"/>
              <a:t>),</a:t>
            </a:r>
            <a:r>
              <a:rPr lang="it-IT" sz="1400" b="1" dirty="0"/>
              <a:t> </a:t>
            </a:r>
            <a:r>
              <a:rPr lang="it-IT" sz="1400" dirty="0"/>
              <a:t>CHE ATTESTI IL CONCRETO SVILUPPO DELLE ATTIVITÀ (CON INDICAZIONE DELLE SOMME EFFETTIVAMENTE SPESE AL TERMINE DELLA PRIMA ANNUALITÀ) E LA REGOLARITÀ DELLE PROCEDURE AMMINISTRATIVE POSTE IN ESSERE</a:t>
            </a:r>
          </a:p>
          <a:p>
            <a:pPr lvl="0" algn="just"/>
            <a:endParaRPr lang="it-IT" sz="1400" dirty="0"/>
          </a:p>
          <a:p>
            <a:pPr lvl="0" algn="just"/>
            <a:r>
              <a:rPr lang="it-IT" sz="2000" b="1" dirty="0"/>
              <a:t>IL  30% </a:t>
            </a:r>
            <a:r>
              <a:rPr lang="it-IT" sz="1400" dirty="0"/>
              <a:t>RESIDUO ENTRO 60 GIORNI DALL’ACQUISIZIONE, DA PARTE DEL MIUR, DI APPOSITA DICHIARAZIONE, RESA DAL LEGALE RAPPRESENTANTE DELL’ATENEO/ENTE ENTRO IL 15° GIORNO SUCCESSIVO ALLA CONCLUSIONE DELLA SECONDA ANNUALITÀ (SU FORMATO PREDISPOSTO DAL MIUR, ED ESCLUSIVAMENTE PER IL TRAMITE DEL SITO </a:t>
            </a:r>
            <a:r>
              <a:rPr lang="it-IT" sz="1400" dirty="0">
                <a:hlinkClick r:id="rId2"/>
              </a:rPr>
              <a:t>HTTP://PRIN.MIUR.IT/</a:t>
            </a:r>
            <a:r>
              <a:rPr lang="it-IT" sz="1400" dirty="0"/>
              <a:t>), CHE ATTESTI IL CONCRETO SVILUPPO DELLE ATTIVITÀ (CON INDICAZIONE DELLE SOMME EFFETTIVAMENTE SPESE AL TERMINE DELLA SECONDA ANNUALITÀ) E LA REGOLARITÀ DELLE PROCEDURE AMMINISTRATIVE POSTE IN ESSERE</a:t>
            </a:r>
          </a:p>
        </p:txBody>
      </p:sp>
      <p:sp>
        <p:nvSpPr>
          <p:cNvPr id="13" name="Titolo 1"/>
          <p:cNvSpPr txBox="1">
            <a:spLocks/>
          </p:cNvSpPr>
          <p:nvPr/>
        </p:nvSpPr>
        <p:spPr>
          <a:xfrm>
            <a:off x="683568" y="620688"/>
            <a:ext cx="7554162" cy="432048"/>
          </a:xfrm>
          <a:prstGeom prst="rect">
            <a:avLst/>
          </a:prstGeom>
          <a:gradFill>
            <a:gsLst>
              <a:gs pos="0">
                <a:srgbClr val="FC9FCB"/>
              </a:gs>
              <a:gs pos="0">
                <a:srgbClr val="F8B049"/>
              </a:gs>
              <a:gs pos="84000">
                <a:srgbClr val="F8B049"/>
              </a:gs>
              <a:gs pos="98000">
                <a:srgbClr val="FEE7F2"/>
              </a:gs>
              <a:gs pos="94000">
                <a:srgbClr val="F952A0"/>
              </a:gs>
              <a:gs pos="100000">
                <a:srgbClr val="C50849"/>
              </a:gs>
              <a:gs pos="100000">
                <a:srgbClr val="B43E85"/>
              </a:gs>
              <a:gs pos="100000">
                <a:srgbClr val="F8B049"/>
              </a:gs>
            </a:gsLst>
            <a:lin ang="13500000" scaled="0"/>
          </a:gradFill>
          <a:ln w="25400">
            <a:solidFill>
              <a:schemeClr val="accent2">
                <a:lumMod val="60000"/>
                <a:lumOff val="40000"/>
              </a:schemeClr>
            </a:solidFill>
          </a:ln>
        </p:spPr>
        <p:txBody>
          <a:bodyPr vert="horz" lIns="91440" tIns="45720" rIns="91440" bIns="45720" rtlCol="0" anchor="ctr">
            <a:normAutofit fontScale="92500" lnSpcReduction="20000"/>
          </a:bodyPr>
          <a:lstStyle>
            <a:defPPr>
              <a:defRPr lang="it-IT"/>
            </a:defPPr>
            <a:lvl1pPr indent="-342900" algn="ctr">
              <a:lnSpc>
                <a:spcPct val="90000"/>
              </a:lnSpc>
              <a:spcBef>
                <a:spcPct val="0"/>
              </a:spcBef>
              <a:buFont typeface="Arial" pitchFamily="34" charset="0"/>
              <a:buNone/>
              <a:defRPr sz="3000" b="1">
                <a:latin typeface="+mj-lt"/>
                <a:ea typeface="+mj-ea"/>
                <a:cs typeface="+mj-cs"/>
              </a:defRPr>
            </a:lvl1pPr>
          </a:lstStyle>
          <a:p>
            <a:r>
              <a:rPr lang="it-IT" dirty="0"/>
              <a:t>CONTRIBUTO MIUR IN TRE TRANCHE</a:t>
            </a:r>
          </a:p>
        </p:txBody>
      </p:sp>
      <p:pic>
        <p:nvPicPr>
          <p:cNvPr id="2050" name="Picture 2" descr="Risultati immagini per novita'">
            <a:hlinkClick r:id="rId3"/>
          </p:cNvPr>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323528" y="1306924"/>
            <a:ext cx="5367820" cy="60990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isultati immagini per contributo">
            <a:hlinkClick r:id="rId5"/>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7465676" y="1131461"/>
            <a:ext cx="1282788" cy="960834"/>
          </a:xfrm>
          <a:prstGeom prst="rect">
            <a:avLst/>
          </a:prstGeom>
          <a:noFill/>
          <a:ln>
            <a:solidFill>
              <a:srgbClr val="C0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55154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descr="Risultati immagini per costi bene/servizi">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48270" y="4879005"/>
            <a:ext cx="1245123" cy="699281"/>
          </a:xfrm>
          <a:prstGeom prst="rect">
            <a:avLst/>
          </a:prstGeom>
          <a:noFill/>
          <a:extLst>
            <a:ext uri="{909E8E84-426E-40DD-AFC4-6F175D3DCCD1}">
              <a14:hiddenFill xmlns:a14="http://schemas.microsoft.com/office/drawing/2010/main">
                <a:solidFill>
                  <a:srgbClr val="FFFFFF"/>
                </a:solidFill>
              </a14:hiddenFill>
            </a:ext>
          </a:extLst>
        </p:spPr>
      </p:pic>
      <p:sp>
        <p:nvSpPr>
          <p:cNvPr id="17" name="CasellaDiTesto 16"/>
          <p:cNvSpPr txBox="1"/>
          <p:nvPr/>
        </p:nvSpPr>
        <p:spPr>
          <a:xfrm>
            <a:off x="395536" y="1715904"/>
            <a:ext cx="2808312" cy="530373"/>
          </a:xfrm>
          <a:prstGeom prst="rect">
            <a:avLst/>
          </a:prstGeom>
          <a:gradFill>
            <a:gsLst>
              <a:gs pos="0">
                <a:srgbClr val="FBEAC7"/>
              </a:gs>
              <a:gs pos="35000">
                <a:srgbClr val="FEE7F2"/>
              </a:gs>
              <a:gs pos="54000">
                <a:srgbClr val="FAC77D"/>
              </a:gs>
              <a:gs pos="64000">
                <a:srgbClr val="FBA97D"/>
              </a:gs>
              <a:gs pos="77000">
                <a:srgbClr val="FBD49C"/>
              </a:gs>
              <a:gs pos="100000">
                <a:srgbClr val="FEE7F2"/>
              </a:gs>
            </a:gsLst>
            <a:lin ang="13500000" scaled="0"/>
          </a:gradFill>
          <a:ln w="25400">
            <a:solidFill>
              <a:schemeClr val="accent6">
                <a:lumMod val="75000"/>
              </a:schemeClr>
            </a:solidFill>
          </a:ln>
        </p:spPr>
        <p:txBody>
          <a:bodyPr vert="horz" lIns="91440" tIns="45720" rIns="91440" bIns="45720" rtlCol="0" anchor="ctr">
            <a:normAutofit fontScale="62500" lnSpcReduction="20000"/>
          </a:bodyPr>
          <a:lstStyle>
            <a:defPPr>
              <a:defRPr lang="it-IT"/>
            </a:defPPr>
            <a:lvl1pPr algn="ctr">
              <a:lnSpc>
                <a:spcPct val="90000"/>
              </a:lnSpc>
              <a:spcBef>
                <a:spcPct val="0"/>
              </a:spcBef>
              <a:defRPr sz="3200" b="1">
                <a:latin typeface="+mj-lt"/>
                <a:ea typeface="+mj-ea"/>
                <a:cs typeface="+mj-cs"/>
              </a:defRPr>
            </a:lvl1pPr>
          </a:lstStyle>
          <a:p>
            <a:r>
              <a:rPr lang="it-IT" dirty="0"/>
              <a:t>AUMENTO (il contributo MIUR rimane invariato)</a:t>
            </a:r>
          </a:p>
        </p:txBody>
      </p:sp>
      <p:sp>
        <p:nvSpPr>
          <p:cNvPr id="21" name="CasellaDiTesto 20"/>
          <p:cNvSpPr txBox="1"/>
          <p:nvPr/>
        </p:nvSpPr>
        <p:spPr>
          <a:xfrm>
            <a:off x="4788024" y="1310173"/>
            <a:ext cx="3888432" cy="1224136"/>
          </a:xfrm>
          <a:prstGeom prst="rect">
            <a:avLst/>
          </a:prstGeom>
          <a:gradFill>
            <a:gsLst>
              <a:gs pos="0">
                <a:srgbClr val="FBEAC7"/>
              </a:gs>
              <a:gs pos="35000">
                <a:srgbClr val="FEE7F2"/>
              </a:gs>
              <a:gs pos="54000">
                <a:srgbClr val="FAC77D"/>
              </a:gs>
              <a:gs pos="64000">
                <a:srgbClr val="FBA97D"/>
              </a:gs>
              <a:gs pos="77000">
                <a:srgbClr val="FBD49C"/>
              </a:gs>
              <a:gs pos="100000">
                <a:srgbClr val="FEE7F2"/>
              </a:gs>
            </a:gsLst>
            <a:lin ang="13500000" scaled="0"/>
          </a:gradFill>
          <a:ln w="25400">
            <a:solidFill>
              <a:schemeClr val="accent6">
                <a:lumMod val="75000"/>
              </a:schemeClr>
            </a:solidFill>
          </a:ln>
        </p:spPr>
        <p:txBody>
          <a:bodyPr vert="horz" lIns="91440" tIns="45720" rIns="91440" bIns="45720" rtlCol="0" anchor="ctr">
            <a:normAutofit fontScale="70000" lnSpcReduction="20000"/>
          </a:bodyPr>
          <a:lstStyle>
            <a:defPPr>
              <a:defRPr lang="it-IT"/>
            </a:defPPr>
            <a:lvl1pPr algn="ctr">
              <a:lnSpc>
                <a:spcPct val="90000"/>
              </a:lnSpc>
              <a:spcBef>
                <a:spcPct val="0"/>
              </a:spcBef>
              <a:defRPr sz="3200" b="1">
                <a:latin typeface="+mj-lt"/>
                <a:ea typeface="+mj-ea"/>
                <a:cs typeface="+mj-cs"/>
              </a:defRPr>
            </a:lvl1pPr>
          </a:lstStyle>
          <a:p>
            <a:r>
              <a:rPr lang="it-IT" dirty="0"/>
              <a:t>DIMINUZIONE</a:t>
            </a:r>
          </a:p>
          <a:p>
            <a:r>
              <a:rPr lang="it-IT" dirty="0"/>
              <a:t>(il contributo MIUR sarà ricalcolato  e le somme erogate in esubero saranno recuperate)</a:t>
            </a:r>
          </a:p>
        </p:txBody>
      </p:sp>
      <p:sp>
        <p:nvSpPr>
          <p:cNvPr id="18" name="CasellaDiTesto 17"/>
          <p:cNvSpPr txBox="1"/>
          <p:nvPr/>
        </p:nvSpPr>
        <p:spPr>
          <a:xfrm>
            <a:off x="368300" y="3501008"/>
            <a:ext cx="8236147" cy="1368152"/>
          </a:xfrm>
          <a:prstGeom prst="rect">
            <a:avLst/>
          </a:prstGeom>
          <a:gradFill>
            <a:gsLst>
              <a:gs pos="0">
                <a:srgbClr val="FBEAC7"/>
              </a:gs>
              <a:gs pos="35000">
                <a:srgbClr val="FEE7F2"/>
              </a:gs>
              <a:gs pos="54000">
                <a:srgbClr val="FAC77D"/>
              </a:gs>
              <a:gs pos="64000">
                <a:srgbClr val="FBA97D"/>
              </a:gs>
              <a:gs pos="77000">
                <a:srgbClr val="FBD49C"/>
              </a:gs>
              <a:gs pos="100000">
                <a:srgbClr val="FEE7F2"/>
              </a:gs>
            </a:gsLst>
            <a:lin ang="13500000" scaled="0"/>
          </a:gradFill>
          <a:ln w="25400">
            <a:solidFill>
              <a:schemeClr val="accent6">
                <a:lumMod val="75000"/>
              </a:schemeClr>
            </a:solidFill>
          </a:ln>
        </p:spPr>
        <p:txBody>
          <a:bodyPr vert="horz" lIns="91440" tIns="45720" rIns="91440" bIns="45720" rtlCol="0" anchor="ctr">
            <a:noAutofit/>
          </a:bodyPr>
          <a:lstStyle>
            <a:defPPr>
              <a:defRPr lang="it-IT"/>
            </a:defPPr>
            <a:lvl1pPr algn="ctr">
              <a:lnSpc>
                <a:spcPct val="90000"/>
              </a:lnSpc>
              <a:spcBef>
                <a:spcPct val="0"/>
              </a:spcBef>
              <a:defRPr sz="3200" b="1">
                <a:latin typeface="+mj-lt"/>
                <a:ea typeface="+mj-ea"/>
                <a:cs typeface="+mj-cs"/>
              </a:defRPr>
            </a:lvl1pPr>
          </a:lstStyle>
          <a:p>
            <a:pPr algn="just"/>
            <a:r>
              <a:rPr lang="it-IT" sz="2000" dirty="0"/>
              <a:t>tutte le voci di spesa (comprese quelle poste pari a zero in sede di presentazione del progetto) potranno subire variazioni in aumento o diminuzione in fase di esecuzione dei progetti, fermo restando l’obbligo di mantenere gli obiettivi individuati in sede di presentazione del progetto</a:t>
            </a:r>
          </a:p>
        </p:txBody>
      </p:sp>
      <p:sp>
        <p:nvSpPr>
          <p:cNvPr id="19" name="CasellaDiTesto 18"/>
          <p:cNvSpPr txBox="1"/>
          <p:nvPr/>
        </p:nvSpPr>
        <p:spPr>
          <a:xfrm>
            <a:off x="376549" y="5661248"/>
            <a:ext cx="8227898" cy="936104"/>
          </a:xfrm>
          <a:prstGeom prst="rect">
            <a:avLst/>
          </a:prstGeom>
          <a:gradFill>
            <a:gsLst>
              <a:gs pos="0">
                <a:srgbClr val="FBEAC7"/>
              </a:gs>
              <a:gs pos="35000">
                <a:srgbClr val="FEE7F2"/>
              </a:gs>
              <a:gs pos="54000">
                <a:srgbClr val="FAC77D"/>
              </a:gs>
              <a:gs pos="64000">
                <a:srgbClr val="FBA97D"/>
              </a:gs>
              <a:gs pos="77000">
                <a:srgbClr val="FBD49C"/>
              </a:gs>
              <a:gs pos="100000">
                <a:srgbClr val="FEE7F2"/>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algn="ctr">
              <a:lnSpc>
                <a:spcPct val="90000"/>
              </a:lnSpc>
              <a:spcBef>
                <a:spcPct val="0"/>
              </a:spcBef>
              <a:defRPr sz="3200" b="1">
                <a:latin typeface="+mj-lt"/>
                <a:ea typeface="+mj-ea"/>
                <a:cs typeface="+mj-cs"/>
              </a:defRPr>
            </a:lvl1pPr>
          </a:lstStyle>
          <a:p>
            <a:pPr algn="just"/>
            <a:r>
              <a:rPr lang="it-IT" sz="2000" dirty="0"/>
              <a:t>sono ammessi costi relativi a beni/servizi sostenuti in quota parte anche con fondi relativi ad altri progetti, purché sul progetto sia caricata solo la quota parte residua</a:t>
            </a:r>
          </a:p>
        </p:txBody>
      </p:sp>
      <p:sp>
        <p:nvSpPr>
          <p:cNvPr id="9" name="Titolo 1"/>
          <p:cNvSpPr txBox="1">
            <a:spLocks/>
          </p:cNvSpPr>
          <p:nvPr/>
        </p:nvSpPr>
        <p:spPr>
          <a:xfrm>
            <a:off x="683568" y="620688"/>
            <a:ext cx="7554162" cy="432048"/>
          </a:xfrm>
          <a:prstGeom prst="rect">
            <a:avLst/>
          </a:prstGeom>
          <a:gradFill>
            <a:gsLst>
              <a:gs pos="0">
                <a:srgbClr val="FFF200"/>
              </a:gs>
              <a:gs pos="100000">
                <a:srgbClr val="FF7A00"/>
              </a:gs>
              <a:gs pos="100000">
                <a:srgbClr val="FF0300"/>
              </a:gs>
              <a:gs pos="100000">
                <a:srgbClr val="4D0808"/>
              </a:gs>
            </a:gsLst>
            <a:lin ang="13500000" scaled="0"/>
          </a:gradFill>
          <a:ln w="25400">
            <a:solidFill>
              <a:schemeClr val="accent6">
                <a:lumMod val="75000"/>
              </a:schemeClr>
            </a:solidFill>
          </a:ln>
        </p:spPr>
        <p:txBody>
          <a:bodyPr vert="horz" lIns="91440" tIns="45720" rIns="91440" bIns="45720" rtlCol="0" anchor="ctr">
            <a:normAutofit fontScale="92500" lnSpcReduction="20000"/>
          </a:bodyPr>
          <a:lstStyle>
            <a:defPPr>
              <a:defRPr lang="it-IT"/>
            </a:defPPr>
            <a:lvl1pPr algn="ctr">
              <a:lnSpc>
                <a:spcPct val="90000"/>
              </a:lnSpc>
              <a:spcBef>
                <a:spcPct val="0"/>
              </a:spcBef>
              <a:defRPr sz="3200" b="1">
                <a:latin typeface="+mj-lt"/>
                <a:ea typeface="+mj-ea"/>
                <a:cs typeface="+mj-cs"/>
              </a:defRPr>
            </a:lvl1pPr>
          </a:lstStyle>
          <a:p>
            <a:r>
              <a:rPr lang="it-IT" dirty="0"/>
              <a:t>VARIAZIONI DEL COSTO COMPLESSIVO </a:t>
            </a:r>
            <a:endParaRPr lang="it-IT" sz="2800" dirty="0"/>
          </a:p>
        </p:txBody>
      </p:sp>
      <p:sp>
        <p:nvSpPr>
          <p:cNvPr id="2" name="AutoShape 2" descr="Risultati immagini per O"/>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 name="AutoShape 4" descr="Risultati immagini per O"/>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1029" name="Picture 5"/>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275856" y="1124744"/>
            <a:ext cx="1337557" cy="13375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descr="Risultati immagini per voci di spesa"/>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31924" y="2492896"/>
            <a:ext cx="1259756" cy="835274"/>
          </a:xfrm>
          <a:prstGeom prst="rect">
            <a:avLst/>
          </a:prstGeom>
          <a:noFill/>
          <a:ln w="25400">
            <a:solidFill>
              <a:schemeClr val="accent6">
                <a:lumMod val="7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17393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ccia a destra 21"/>
          <p:cNvSpPr/>
          <p:nvPr/>
        </p:nvSpPr>
        <p:spPr>
          <a:xfrm rot="3600000">
            <a:off x="5292080" y="4624191"/>
            <a:ext cx="482582" cy="144016"/>
          </a:xfrm>
          <a:prstGeom prst="rightArrow">
            <a:avLst/>
          </a:prstGeom>
          <a:gradFill>
            <a:gsLst>
              <a:gs pos="0">
                <a:srgbClr val="FFF200"/>
              </a:gs>
              <a:gs pos="98000">
                <a:srgbClr val="FF7A00"/>
              </a:gs>
              <a:gs pos="100000">
                <a:srgbClr val="FF0300"/>
              </a:gs>
              <a:gs pos="100000">
                <a:srgbClr val="4D0808"/>
              </a:gs>
            </a:gsLst>
            <a:lin ang="13500000" scaled="0"/>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reccia a destra 22"/>
          <p:cNvSpPr/>
          <p:nvPr/>
        </p:nvSpPr>
        <p:spPr>
          <a:xfrm rot="7200000">
            <a:off x="2915816" y="4624191"/>
            <a:ext cx="482582" cy="144016"/>
          </a:xfrm>
          <a:prstGeom prst="rightArrow">
            <a:avLst/>
          </a:prstGeom>
          <a:gradFill>
            <a:gsLst>
              <a:gs pos="0">
                <a:srgbClr val="FFF200"/>
              </a:gs>
              <a:gs pos="98000">
                <a:srgbClr val="FF7A00"/>
              </a:gs>
              <a:gs pos="100000">
                <a:srgbClr val="FF0300"/>
              </a:gs>
              <a:gs pos="100000">
                <a:srgbClr val="4D0808"/>
              </a:gs>
            </a:gsLst>
            <a:lin ang="13500000" scaled="0"/>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CasellaDiTesto 17"/>
          <p:cNvSpPr txBox="1"/>
          <p:nvPr/>
        </p:nvSpPr>
        <p:spPr>
          <a:xfrm>
            <a:off x="243783" y="2276872"/>
            <a:ext cx="4061659" cy="1224136"/>
          </a:xfrm>
          <a:prstGeom prst="rect">
            <a:avLst/>
          </a:prstGeom>
          <a:gradFill>
            <a:gsLst>
              <a:gs pos="0">
                <a:srgbClr val="FBEAC7"/>
              </a:gs>
              <a:gs pos="35000">
                <a:srgbClr val="FEE7F2"/>
              </a:gs>
              <a:gs pos="54000">
                <a:srgbClr val="FAC77D"/>
              </a:gs>
              <a:gs pos="64000">
                <a:srgbClr val="FBA97D"/>
              </a:gs>
              <a:gs pos="77000">
                <a:srgbClr val="FBD49C"/>
              </a:gs>
              <a:gs pos="100000">
                <a:srgbClr val="FEE7F2"/>
              </a:gs>
            </a:gsLst>
            <a:lin ang="13500000" scaled="0"/>
          </a:gradFill>
          <a:ln w="25400">
            <a:solidFill>
              <a:schemeClr val="accent6">
                <a:lumMod val="75000"/>
              </a:schemeClr>
            </a:solidFill>
          </a:ln>
        </p:spPr>
        <p:txBody>
          <a:bodyPr vert="horz" lIns="91440" tIns="45720" rIns="91440" bIns="45720" rtlCol="0" anchor="ctr">
            <a:noAutofit/>
          </a:bodyPr>
          <a:lstStyle>
            <a:defPPr>
              <a:defRPr lang="it-IT"/>
            </a:defPPr>
            <a:lvl1pPr algn="ctr">
              <a:lnSpc>
                <a:spcPct val="90000"/>
              </a:lnSpc>
              <a:spcBef>
                <a:spcPct val="0"/>
              </a:spcBef>
              <a:defRPr sz="3200" b="1">
                <a:latin typeface="+mj-lt"/>
                <a:ea typeface="+mj-ea"/>
                <a:cs typeface="+mj-cs"/>
              </a:defRPr>
            </a:lvl1pPr>
          </a:lstStyle>
          <a:p>
            <a:pPr lvl="0" algn="just"/>
            <a:r>
              <a:rPr lang="it-IT" sz="2000" dirty="0"/>
              <a:t>P</a:t>
            </a:r>
            <a:r>
              <a:rPr lang="it-IT" sz="1800" dirty="0"/>
              <a:t>ROFESSORI/RICERCATORI/TECNOLOGI </a:t>
            </a:r>
          </a:p>
          <a:p>
            <a:pPr lvl="0" algn="just"/>
            <a:r>
              <a:rPr lang="it-IT" sz="1800" dirty="0"/>
              <a:t>TEMPO INDETERMINATO E FACENTI PARTE DEL GRUPPO DI RICERCA</a:t>
            </a:r>
          </a:p>
        </p:txBody>
      </p:sp>
      <p:sp>
        <p:nvSpPr>
          <p:cNvPr id="9" name="Titolo 1"/>
          <p:cNvSpPr txBox="1">
            <a:spLocks/>
          </p:cNvSpPr>
          <p:nvPr/>
        </p:nvSpPr>
        <p:spPr>
          <a:xfrm>
            <a:off x="683568" y="404664"/>
            <a:ext cx="7554162" cy="432048"/>
          </a:xfrm>
          <a:prstGeom prst="rect">
            <a:avLst/>
          </a:prstGeom>
          <a:gradFill>
            <a:gsLst>
              <a:gs pos="0">
                <a:srgbClr val="FFF200"/>
              </a:gs>
              <a:gs pos="100000">
                <a:srgbClr val="FF7A00"/>
              </a:gs>
              <a:gs pos="100000">
                <a:srgbClr val="FF0300"/>
              </a:gs>
              <a:gs pos="100000">
                <a:srgbClr val="4D0808"/>
              </a:gs>
            </a:gsLst>
            <a:lin ang="13500000" scaled="0"/>
          </a:gradFill>
          <a:ln w="25400">
            <a:solidFill>
              <a:schemeClr val="accent6">
                <a:lumMod val="75000"/>
              </a:schemeClr>
            </a:solidFill>
          </a:ln>
        </p:spPr>
        <p:txBody>
          <a:bodyPr vert="horz" lIns="91440" tIns="45720" rIns="91440" bIns="45720" rtlCol="0" anchor="ctr">
            <a:normAutofit fontScale="92500" lnSpcReduction="20000"/>
          </a:bodyPr>
          <a:lstStyle>
            <a:defPPr>
              <a:defRPr lang="it-IT"/>
            </a:defPPr>
            <a:lvl1pPr algn="ctr">
              <a:lnSpc>
                <a:spcPct val="90000"/>
              </a:lnSpc>
              <a:spcBef>
                <a:spcPct val="0"/>
              </a:spcBef>
              <a:defRPr sz="3200" b="1">
                <a:latin typeface="+mj-lt"/>
                <a:ea typeface="+mj-ea"/>
                <a:cs typeface="+mj-cs"/>
              </a:defRPr>
            </a:lvl1pPr>
          </a:lstStyle>
          <a:p>
            <a:r>
              <a:rPr lang="it-IT" dirty="0"/>
              <a:t>COSTI PERSONALE</a:t>
            </a:r>
            <a:endParaRPr lang="it-IT" sz="2800" dirty="0"/>
          </a:p>
        </p:txBody>
      </p:sp>
      <p:sp>
        <p:nvSpPr>
          <p:cNvPr id="2" name="AutoShape 2" descr="Risultati immagini per O"/>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 name="AutoShape 4" descr="Risultati immagini per O"/>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3" name="CasellaDiTesto 12"/>
          <p:cNvSpPr txBox="1"/>
          <p:nvPr/>
        </p:nvSpPr>
        <p:spPr>
          <a:xfrm>
            <a:off x="216557" y="4941168"/>
            <a:ext cx="4032448" cy="1440160"/>
          </a:xfrm>
          <a:prstGeom prst="rect">
            <a:avLst/>
          </a:prstGeom>
          <a:gradFill>
            <a:gsLst>
              <a:gs pos="0">
                <a:srgbClr val="FBEAC7"/>
              </a:gs>
              <a:gs pos="35000">
                <a:srgbClr val="FEE7F2"/>
              </a:gs>
              <a:gs pos="54000">
                <a:srgbClr val="FAC77D"/>
              </a:gs>
              <a:gs pos="64000">
                <a:srgbClr val="FBA97D"/>
              </a:gs>
              <a:gs pos="77000">
                <a:srgbClr val="FBD49C"/>
              </a:gs>
              <a:gs pos="100000">
                <a:srgbClr val="FEE7F2"/>
              </a:gs>
            </a:gsLst>
            <a:lin ang="13500000" scaled="0"/>
          </a:gradFill>
          <a:ln w="25400">
            <a:solidFill>
              <a:schemeClr val="accent6">
                <a:lumMod val="75000"/>
              </a:schemeClr>
            </a:solidFill>
          </a:ln>
        </p:spPr>
        <p:txBody>
          <a:bodyPr vert="horz" lIns="91440" tIns="45720" rIns="91440" bIns="45720" rtlCol="0" anchor="ctr">
            <a:noAutofit/>
          </a:bodyPr>
          <a:lstStyle>
            <a:defPPr>
              <a:defRPr lang="it-IT"/>
            </a:defPPr>
            <a:lvl1pPr algn="ctr">
              <a:lnSpc>
                <a:spcPct val="90000"/>
              </a:lnSpc>
              <a:spcBef>
                <a:spcPct val="0"/>
              </a:spcBef>
              <a:defRPr sz="3200" b="1">
                <a:latin typeface="+mj-lt"/>
                <a:ea typeface="+mj-ea"/>
                <a:cs typeface="+mj-cs"/>
              </a:defRPr>
            </a:lvl1pPr>
          </a:lstStyle>
          <a:p>
            <a:pPr lvl="0" algn="just"/>
            <a:r>
              <a:rPr lang="it-IT" sz="1700" dirty="0"/>
              <a:t>IN SEDE DI RENDICONTAZIONE SARANNO RITENUTI AMMISSIBILI I SOLI COSTI SOSTENUTI FINO ALLA SCADENZA TEMPORALE DEL PROGETTO STESSO;</a:t>
            </a:r>
          </a:p>
        </p:txBody>
      </p:sp>
      <p:sp>
        <p:nvSpPr>
          <p:cNvPr id="4" name="Rettangolo 3"/>
          <p:cNvSpPr/>
          <p:nvPr/>
        </p:nvSpPr>
        <p:spPr>
          <a:xfrm>
            <a:off x="4860032" y="2374047"/>
            <a:ext cx="4032448" cy="1008112"/>
          </a:xfrm>
          <a:prstGeom prst="rect">
            <a:avLst/>
          </a:prstGeom>
          <a:gradFill>
            <a:gsLst>
              <a:gs pos="0">
                <a:srgbClr val="FBEAC7"/>
              </a:gs>
              <a:gs pos="35000">
                <a:srgbClr val="FEE7F2"/>
              </a:gs>
              <a:gs pos="54000">
                <a:srgbClr val="FAC77D"/>
              </a:gs>
              <a:gs pos="64000">
                <a:srgbClr val="FBA97D"/>
              </a:gs>
              <a:gs pos="77000">
                <a:srgbClr val="FBD49C"/>
              </a:gs>
              <a:gs pos="100000">
                <a:srgbClr val="FEE7F2"/>
              </a:gs>
            </a:gsLst>
            <a:lin ang="13500000" scaled="0"/>
          </a:gradFill>
          <a:ln w="25400">
            <a:solidFill>
              <a:schemeClr val="accent6">
                <a:lumMod val="75000"/>
              </a:schemeClr>
            </a:solidFill>
          </a:ln>
        </p:spPr>
        <p:txBody>
          <a:bodyPr vert="horz" lIns="91440" tIns="45720" rIns="91440" bIns="45720" rtlCol="0" anchor="ctr">
            <a:noAutofit/>
          </a:bodyPr>
          <a:lstStyle/>
          <a:p>
            <a:pPr algn="just">
              <a:lnSpc>
                <a:spcPct val="90000"/>
              </a:lnSpc>
              <a:spcBef>
                <a:spcPct val="0"/>
              </a:spcBef>
            </a:pPr>
            <a:r>
              <a:rPr lang="it-IT" sz="1700" b="1" dirty="0">
                <a:latin typeface="+mj-lt"/>
                <a:ea typeface="+mj-ea"/>
                <a:cs typeface="+mj-cs"/>
              </a:rPr>
              <a:t>NO A COMPENSI AGGIUNTIVI </a:t>
            </a:r>
          </a:p>
          <a:p>
            <a:pPr algn="just">
              <a:lnSpc>
                <a:spcPct val="90000"/>
              </a:lnSpc>
              <a:spcBef>
                <a:spcPct val="0"/>
              </a:spcBef>
            </a:pPr>
            <a:endParaRPr lang="it-IT" sz="1700" b="1" dirty="0">
              <a:latin typeface="+mj-lt"/>
              <a:ea typeface="+mj-ea"/>
              <a:cs typeface="+mj-cs"/>
            </a:endParaRPr>
          </a:p>
          <a:p>
            <a:pPr algn="just">
              <a:lnSpc>
                <a:spcPct val="90000"/>
              </a:lnSpc>
              <a:spcBef>
                <a:spcPct val="0"/>
              </a:spcBef>
            </a:pPr>
            <a:r>
              <a:rPr lang="it-IT" sz="1700" b="1" dirty="0">
                <a:latin typeface="+mj-lt"/>
                <a:ea typeface="+mj-ea"/>
                <a:cs typeface="+mj-cs"/>
              </a:rPr>
              <a:t>SOLO VALORIZZAZIONE DEI MESI-PERSONA</a:t>
            </a:r>
          </a:p>
        </p:txBody>
      </p:sp>
      <p:sp>
        <p:nvSpPr>
          <p:cNvPr id="5" name="Freccia a destra 4"/>
          <p:cNvSpPr/>
          <p:nvPr/>
        </p:nvSpPr>
        <p:spPr>
          <a:xfrm>
            <a:off x="4338998" y="2852936"/>
            <a:ext cx="482582" cy="144016"/>
          </a:xfrm>
          <a:prstGeom prst="rightArrow">
            <a:avLst/>
          </a:prstGeom>
          <a:gradFill>
            <a:gsLst>
              <a:gs pos="0">
                <a:srgbClr val="FFF200"/>
              </a:gs>
              <a:gs pos="98000">
                <a:srgbClr val="FF7A00"/>
              </a:gs>
              <a:gs pos="100000">
                <a:srgbClr val="FF0300"/>
              </a:gs>
              <a:gs pos="100000">
                <a:srgbClr val="4D0808"/>
              </a:gs>
            </a:gsLst>
            <a:lin ang="13500000" scaled="0"/>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CasellaDiTesto 15"/>
          <p:cNvSpPr txBox="1"/>
          <p:nvPr/>
        </p:nvSpPr>
        <p:spPr>
          <a:xfrm>
            <a:off x="1475656" y="4005064"/>
            <a:ext cx="5616624" cy="504056"/>
          </a:xfrm>
          <a:prstGeom prst="rect">
            <a:avLst/>
          </a:prstGeom>
          <a:gradFill>
            <a:gsLst>
              <a:gs pos="0">
                <a:srgbClr val="FBEAC7"/>
              </a:gs>
              <a:gs pos="35000">
                <a:srgbClr val="FEE7F2"/>
              </a:gs>
              <a:gs pos="54000">
                <a:srgbClr val="FAC77D"/>
              </a:gs>
              <a:gs pos="64000">
                <a:srgbClr val="FBA97D"/>
              </a:gs>
              <a:gs pos="77000">
                <a:srgbClr val="FBD49C"/>
              </a:gs>
              <a:gs pos="100000">
                <a:srgbClr val="FEE7F2"/>
              </a:gs>
            </a:gsLst>
            <a:lin ang="13500000" scaled="0"/>
          </a:gradFill>
          <a:ln w="25400">
            <a:solidFill>
              <a:schemeClr val="accent6">
                <a:lumMod val="75000"/>
              </a:schemeClr>
            </a:solidFill>
          </a:ln>
        </p:spPr>
        <p:txBody>
          <a:bodyPr vert="horz" lIns="91440" tIns="45720" rIns="91440" bIns="45720" rtlCol="0" anchor="ctr">
            <a:noAutofit/>
          </a:bodyPr>
          <a:lstStyle>
            <a:defPPr>
              <a:defRPr lang="it-IT"/>
            </a:defPPr>
            <a:lvl1pPr algn="ctr">
              <a:lnSpc>
                <a:spcPct val="90000"/>
              </a:lnSpc>
              <a:spcBef>
                <a:spcPct val="0"/>
              </a:spcBef>
              <a:defRPr sz="3200" b="1">
                <a:latin typeface="+mj-lt"/>
                <a:ea typeface="+mj-ea"/>
                <a:cs typeface="+mj-cs"/>
              </a:defRPr>
            </a:lvl1pPr>
          </a:lstStyle>
          <a:p>
            <a:pPr lvl="0"/>
            <a:r>
              <a:rPr lang="it-IT" sz="1800" dirty="0"/>
              <a:t>PERSONALE A CONTRATTO (RTD,  ASSEGNISTI, ECC.)</a:t>
            </a:r>
          </a:p>
        </p:txBody>
      </p:sp>
      <p:sp>
        <p:nvSpPr>
          <p:cNvPr id="7" name="Rettangolo 6"/>
          <p:cNvSpPr/>
          <p:nvPr/>
        </p:nvSpPr>
        <p:spPr>
          <a:xfrm>
            <a:off x="4427984" y="4941168"/>
            <a:ext cx="4572000" cy="1440160"/>
          </a:xfrm>
          <a:prstGeom prst="rect">
            <a:avLst/>
          </a:prstGeom>
          <a:gradFill>
            <a:gsLst>
              <a:gs pos="0">
                <a:srgbClr val="FBEAC7"/>
              </a:gs>
              <a:gs pos="35000">
                <a:srgbClr val="FEE7F2"/>
              </a:gs>
              <a:gs pos="54000">
                <a:srgbClr val="FAC77D"/>
              </a:gs>
              <a:gs pos="64000">
                <a:srgbClr val="FBA97D"/>
              </a:gs>
              <a:gs pos="77000">
                <a:srgbClr val="FBD49C"/>
              </a:gs>
              <a:gs pos="100000">
                <a:srgbClr val="FEE7F2"/>
              </a:gs>
            </a:gsLst>
            <a:lin ang="13500000" scaled="0"/>
          </a:gradFill>
          <a:ln w="25400">
            <a:solidFill>
              <a:schemeClr val="accent6">
                <a:lumMod val="75000"/>
              </a:schemeClr>
            </a:solidFill>
          </a:ln>
        </p:spPr>
        <p:txBody>
          <a:bodyPr vert="horz" lIns="91440" tIns="45720" rIns="91440" bIns="45720" rtlCol="0" anchor="ctr">
            <a:noAutofit/>
          </a:bodyPr>
          <a:lstStyle/>
          <a:p>
            <a:pPr algn="just">
              <a:lnSpc>
                <a:spcPct val="90000"/>
              </a:lnSpc>
              <a:spcBef>
                <a:spcPct val="0"/>
              </a:spcBef>
            </a:pPr>
            <a:r>
              <a:rPr lang="it-IT" sz="1700" b="1" dirty="0">
                <a:latin typeface="+mj-lt"/>
                <a:ea typeface="+mj-ea"/>
                <a:cs typeface="+mj-cs"/>
              </a:rPr>
              <a:t>SE ACQUISITO CON FONDI PROPRI, SOLO ESPOSIZIONE DELL’IMPEGNO TEMPORALE</a:t>
            </a:r>
          </a:p>
          <a:p>
            <a:pPr algn="just">
              <a:lnSpc>
                <a:spcPct val="90000"/>
              </a:lnSpc>
              <a:spcBef>
                <a:spcPct val="0"/>
              </a:spcBef>
            </a:pPr>
            <a:endParaRPr lang="it-IT" sz="1700" b="1" dirty="0">
              <a:latin typeface="+mj-lt"/>
              <a:ea typeface="+mj-ea"/>
              <a:cs typeface="+mj-cs"/>
            </a:endParaRPr>
          </a:p>
          <a:p>
            <a:pPr algn="just">
              <a:lnSpc>
                <a:spcPct val="90000"/>
              </a:lnSpc>
              <a:spcBef>
                <a:spcPct val="0"/>
              </a:spcBef>
            </a:pPr>
            <a:r>
              <a:rPr lang="it-IT" sz="1700" b="1" dirty="0">
                <a:latin typeface="+mj-lt"/>
                <a:ea typeface="+mj-ea"/>
                <a:cs typeface="+mj-cs"/>
              </a:rPr>
              <a:t>UN EVENTUALE PROLUNGAMENTO DEL CONTRATTO PUO’ ESSERE A CARICO DEL PRIN</a:t>
            </a:r>
          </a:p>
        </p:txBody>
      </p:sp>
      <p:pic>
        <p:nvPicPr>
          <p:cNvPr id="3076" name="Picture 4" descr="Immagine correlata">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15900" y="980728"/>
            <a:ext cx="1734170" cy="1157814"/>
          </a:xfrm>
          <a:prstGeom prst="rect">
            <a:avLst/>
          </a:prstGeom>
          <a:gradFill>
            <a:gsLst>
              <a:gs pos="0">
                <a:srgbClr val="FBEAC7"/>
              </a:gs>
              <a:gs pos="35000">
                <a:srgbClr val="FEE7F2"/>
              </a:gs>
              <a:gs pos="54000">
                <a:srgbClr val="FAC77D"/>
              </a:gs>
              <a:gs pos="64000">
                <a:srgbClr val="FBA97D"/>
              </a:gs>
              <a:gs pos="77000">
                <a:srgbClr val="FBD49C"/>
              </a:gs>
              <a:gs pos="100000">
                <a:srgbClr val="FEE7F2"/>
              </a:gs>
            </a:gsLst>
            <a:lin ang="13500000" scaled="0"/>
          </a:gradFill>
          <a:ln w="25400">
            <a:solidFill>
              <a:schemeClr val="accent6">
                <a:lumMod val="75000"/>
              </a:schemeClr>
            </a:solidFill>
          </a:ln>
          <a:extLst/>
        </p:spPr>
      </p:pic>
      <p:pic>
        <p:nvPicPr>
          <p:cNvPr id="3078" name="Picture 6" descr="Immagine correlata">
            <a:hlinkClick r:id="rId5"/>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7206830" y="3732971"/>
            <a:ext cx="1685650" cy="963228"/>
          </a:xfrm>
          <a:prstGeom prst="rect">
            <a:avLst/>
          </a:prstGeom>
          <a:gradFill>
            <a:gsLst>
              <a:gs pos="0">
                <a:srgbClr val="FBEAC7"/>
              </a:gs>
              <a:gs pos="35000">
                <a:srgbClr val="FEE7F2"/>
              </a:gs>
              <a:gs pos="54000">
                <a:srgbClr val="FAC77D"/>
              </a:gs>
              <a:gs pos="64000">
                <a:srgbClr val="FBA97D"/>
              </a:gs>
              <a:gs pos="77000">
                <a:srgbClr val="FBD49C"/>
              </a:gs>
              <a:gs pos="100000">
                <a:srgbClr val="FEE7F2"/>
              </a:gs>
            </a:gsLst>
            <a:lin ang="13500000" scaled="0"/>
          </a:gradFill>
          <a:ln w="25400">
            <a:solidFill>
              <a:schemeClr val="accent6">
                <a:lumMod val="75000"/>
              </a:schemeClr>
            </a:solidFill>
          </a:ln>
          <a:extLst/>
        </p:spPr>
      </p:pic>
    </p:spTree>
    <p:extLst>
      <p:ext uri="{BB962C8B-B14F-4D97-AF65-F5344CB8AC3E}">
        <p14:creationId xmlns:p14="http://schemas.microsoft.com/office/powerpoint/2010/main" val="24058100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p:cNvSpPr txBox="1">
            <a:spLocks/>
          </p:cNvSpPr>
          <p:nvPr/>
        </p:nvSpPr>
        <p:spPr>
          <a:xfrm>
            <a:off x="683568" y="404664"/>
            <a:ext cx="7554162" cy="432048"/>
          </a:xfrm>
          <a:prstGeom prst="rect">
            <a:avLst/>
          </a:prstGeom>
          <a:gradFill>
            <a:gsLst>
              <a:gs pos="0">
                <a:srgbClr val="FFF200"/>
              </a:gs>
              <a:gs pos="100000">
                <a:srgbClr val="FF7A00"/>
              </a:gs>
              <a:gs pos="100000">
                <a:srgbClr val="FF0300"/>
              </a:gs>
              <a:gs pos="100000">
                <a:srgbClr val="4D0808"/>
              </a:gs>
            </a:gsLst>
            <a:lin ang="13500000" scaled="0"/>
          </a:gradFill>
          <a:ln w="25400">
            <a:solidFill>
              <a:schemeClr val="accent6">
                <a:lumMod val="75000"/>
              </a:schemeClr>
            </a:solidFill>
          </a:ln>
        </p:spPr>
        <p:txBody>
          <a:bodyPr vert="horz" lIns="91440" tIns="45720" rIns="91440" bIns="45720" rtlCol="0" anchor="ctr">
            <a:normAutofit fontScale="92500" lnSpcReduction="20000"/>
          </a:bodyPr>
          <a:lstStyle>
            <a:defPPr>
              <a:defRPr lang="it-IT"/>
            </a:defPPr>
            <a:lvl1pPr algn="ctr">
              <a:lnSpc>
                <a:spcPct val="90000"/>
              </a:lnSpc>
              <a:spcBef>
                <a:spcPct val="0"/>
              </a:spcBef>
              <a:defRPr sz="3200" b="1">
                <a:latin typeface="+mj-lt"/>
                <a:ea typeface="+mj-ea"/>
                <a:cs typeface="+mj-cs"/>
              </a:defRPr>
            </a:lvl1pPr>
          </a:lstStyle>
          <a:p>
            <a:r>
              <a:rPr lang="it-IT" dirty="0"/>
              <a:t>COSTI PERSONALE</a:t>
            </a:r>
            <a:endParaRPr lang="it-IT" sz="2800" dirty="0"/>
          </a:p>
        </p:txBody>
      </p:sp>
      <p:sp>
        <p:nvSpPr>
          <p:cNvPr id="2" name="AutoShape 2" descr="Risultati immagini per O"/>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 name="AutoShape 4" descr="Risultati immagini per O"/>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6" name="CasellaDiTesto 15"/>
          <p:cNvSpPr txBox="1"/>
          <p:nvPr/>
        </p:nvSpPr>
        <p:spPr>
          <a:xfrm>
            <a:off x="611560" y="1916832"/>
            <a:ext cx="7416824" cy="1296144"/>
          </a:xfrm>
          <a:prstGeom prst="rect">
            <a:avLst/>
          </a:prstGeom>
          <a:gradFill>
            <a:gsLst>
              <a:gs pos="0">
                <a:srgbClr val="FBEAC7"/>
              </a:gs>
              <a:gs pos="35000">
                <a:srgbClr val="FEE7F2"/>
              </a:gs>
              <a:gs pos="54000">
                <a:srgbClr val="FAC77D"/>
              </a:gs>
              <a:gs pos="64000">
                <a:srgbClr val="FBA97D"/>
              </a:gs>
              <a:gs pos="77000">
                <a:srgbClr val="FBD49C"/>
              </a:gs>
              <a:gs pos="100000">
                <a:srgbClr val="FEE7F2"/>
              </a:gs>
            </a:gsLst>
            <a:lin ang="13500000" scaled="0"/>
          </a:gradFill>
          <a:ln w="25400">
            <a:solidFill>
              <a:schemeClr val="accent6">
                <a:lumMod val="75000"/>
              </a:schemeClr>
            </a:solidFill>
          </a:ln>
        </p:spPr>
        <p:txBody>
          <a:bodyPr vert="horz" lIns="91440" tIns="45720" rIns="91440" bIns="45720" rtlCol="0" anchor="ctr">
            <a:noAutofit/>
          </a:bodyPr>
          <a:lstStyle>
            <a:defPPr>
              <a:defRPr lang="it-IT"/>
            </a:defPPr>
            <a:lvl1pPr algn="ctr">
              <a:lnSpc>
                <a:spcPct val="90000"/>
              </a:lnSpc>
              <a:spcBef>
                <a:spcPct val="0"/>
              </a:spcBef>
              <a:defRPr sz="3200" b="1">
                <a:latin typeface="+mj-lt"/>
                <a:ea typeface="+mj-ea"/>
                <a:cs typeface="+mj-cs"/>
              </a:defRPr>
            </a:lvl1pPr>
          </a:lstStyle>
          <a:p>
            <a:pPr algn="just"/>
            <a:r>
              <a:rPr lang="it-IT" sz="1800" dirty="0"/>
              <a:t>PERSONALE A CONTRATTO (RTD, ASSEGNISTI, ECC.) ACQUISITO DALL’ATENEO/ENTE CON FONDI SPECIFICI PER IL FINANZIAMENTO DI ALTRI PROGETTI (E I CUI CONTRATTI RISULTINO QUINDI GIÀ DOTATI DI COPERTURA FINANZIARIA)</a:t>
            </a:r>
          </a:p>
        </p:txBody>
      </p:sp>
      <p:sp>
        <p:nvSpPr>
          <p:cNvPr id="6" name="Rettangolo 5"/>
          <p:cNvSpPr/>
          <p:nvPr/>
        </p:nvSpPr>
        <p:spPr>
          <a:xfrm>
            <a:off x="673059" y="4682285"/>
            <a:ext cx="7416824" cy="1194987"/>
          </a:xfrm>
          <a:prstGeom prst="rect">
            <a:avLst/>
          </a:prstGeom>
          <a:gradFill>
            <a:gsLst>
              <a:gs pos="0">
                <a:srgbClr val="FBEAC7"/>
              </a:gs>
              <a:gs pos="35000">
                <a:srgbClr val="FEE7F2"/>
              </a:gs>
              <a:gs pos="54000">
                <a:srgbClr val="FAC77D"/>
              </a:gs>
              <a:gs pos="64000">
                <a:srgbClr val="FBA97D"/>
              </a:gs>
              <a:gs pos="77000">
                <a:srgbClr val="FBD49C"/>
              </a:gs>
              <a:gs pos="100000">
                <a:srgbClr val="FEE7F2"/>
              </a:gs>
            </a:gsLst>
            <a:lin ang="13500000" scaled="0"/>
          </a:gradFill>
          <a:ln w="25400">
            <a:solidFill>
              <a:schemeClr val="accent6">
                <a:lumMod val="75000"/>
              </a:schemeClr>
            </a:solidFill>
          </a:ln>
        </p:spPr>
        <p:txBody>
          <a:bodyPr vert="horz" lIns="91440" tIns="45720" rIns="91440" bIns="45720" rtlCol="0" anchor="ctr">
            <a:noAutofit/>
          </a:bodyPr>
          <a:lstStyle/>
          <a:p>
            <a:pPr algn="just">
              <a:lnSpc>
                <a:spcPct val="90000"/>
              </a:lnSpc>
              <a:spcBef>
                <a:spcPct val="0"/>
              </a:spcBef>
            </a:pPr>
            <a:r>
              <a:rPr lang="it-IT" sz="1600" b="1" dirty="0">
                <a:latin typeface="+mj-lt"/>
                <a:ea typeface="+mj-ea"/>
                <a:cs typeface="+mj-cs"/>
              </a:rPr>
              <a:t>NON POTRANNO ESSERE PREVISTI NÉ COSTI  A CARICO DEL PROGETTO NÉ IMPEGNO TEMPORALE, A MENO DI UN ADDENDUM AL CONTRATTO GIÀ STIPULATO, CHE SPECIFICHI LA PERCENTUALE DI TEMPO (ED IL RELATIVO COSTO) DA DEDICARE AL PROGETTO PRIN, CON CONTESTUALE DISIMPEGNO DELLE RISORSE GIÀ IMPEGNATE SU ALTRI PROGETTI; </a:t>
            </a:r>
          </a:p>
        </p:txBody>
      </p:sp>
      <p:sp>
        <p:nvSpPr>
          <p:cNvPr id="10" name="Freccia a destra 9"/>
          <p:cNvSpPr/>
          <p:nvPr/>
        </p:nvSpPr>
        <p:spPr>
          <a:xfrm rot="5400000">
            <a:off x="3614097" y="3835734"/>
            <a:ext cx="1444411" cy="248690"/>
          </a:xfrm>
          <a:prstGeom prst="rightArrow">
            <a:avLst/>
          </a:prstGeom>
          <a:gradFill>
            <a:gsLst>
              <a:gs pos="0">
                <a:srgbClr val="FFF200"/>
              </a:gs>
              <a:gs pos="98000">
                <a:srgbClr val="FF7A00"/>
              </a:gs>
              <a:gs pos="100000">
                <a:srgbClr val="FF0300"/>
              </a:gs>
              <a:gs pos="100000">
                <a:srgbClr val="4D0808"/>
              </a:gs>
            </a:gsLst>
            <a:lin ang="13500000" scaled="0"/>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1" name="Picture 4" descr="Immagine correlata">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20700" y="963166"/>
            <a:ext cx="1331764" cy="889149"/>
          </a:xfrm>
          <a:prstGeom prst="rect">
            <a:avLst/>
          </a:prstGeom>
          <a:gradFill>
            <a:gsLst>
              <a:gs pos="0">
                <a:srgbClr val="FBEAC7"/>
              </a:gs>
              <a:gs pos="35000">
                <a:srgbClr val="FEE7F2"/>
              </a:gs>
              <a:gs pos="54000">
                <a:srgbClr val="FAC77D"/>
              </a:gs>
              <a:gs pos="64000">
                <a:srgbClr val="FBA97D"/>
              </a:gs>
              <a:gs pos="77000">
                <a:srgbClr val="FBD49C"/>
              </a:gs>
              <a:gs pos="100000">
                <a:srgbClr val="FEE7F2"/>
              </a:gs>
            </a:gsLst>
            <a:lin ang="13500000" scaled="0"/>
          </a:gradFill>
          <a:ln w="25400">
            <a:solidFill>
              <a:schemeClr val="accent6">
                <a:lumMod val="75000"/>
              </a:schemeClr>
            </a:solidFill>
          </a:ln>
          <a:extLst/>
        </p:spPr>
      </p:pic>
      <p:pic>
        <p:nvPicPr>
          <p:cNvPr id="1026" name="Picture 2" descr="Risultati immagini per divieto">
            <a:hlinkClick r:id="rId5"/>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2685153" y="3308290"/>
            <a:ext cx="1166767" cy="1272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89001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p:cNvSpPr txBox="1">
            <a:spLocks/>
          </p:cNvSpPr>
          <p:nvPr/>
        </p:nvSpPr>
        <p:spPr>
          <a:xfrm>
            <a:off x="683568" y="404664"/>
            <a:ext cx="7554162" cy="432048"/>
          </a:xfrm>
          <a:prstGeom prst="rect">
            <a:avLst/>
          </a:prstGeom>
          <a:gradFill>
            <a:gsLst>
              <a:gs pos="0">
                <a:srgbClr val="FFF200"/>
              </a:gs>
              <a:gs pos="100000">
                <a:srgbClr val="FF7A00"/>
              </a:gs>
              <a:gs pos="100000">
                <a:srgbClr val="FF0300"/>
              </a:gs>
              <a:gs pos="100000">
                <a:srgbClr val="4D0808"/>
              </a:gs>
            </a:gsLst>
            <a:lin ang="13500000" scaled="0"/>
          </a:gradFill>
          <a:ln w="25400">
            <a:solidFill>
              <a:schemeClr val="accent6">
                <a:lumMod val="75000"/>
              </a:schemeClr>
            </a:solidFill>
          </a:ln>
        </p:spPr>
        <p:txBody>
          <a:bodyPr vert="horz" lIns="91440" tIns="45720" rIns="91440" bIns="45720" rtlCol="0" anchor="ctr">
            <a:normAutofit fontScale="92500" lnSpcReduction="20000"/>
          </a:bodyPr>
          <a:lstStyle>
            <a:defPPr>
              <a:defRPr lang="it-IT"/>
            </a:defPPr>
            <a:lvl1pPr algn="ctr">
              <a:lnSpc>
                <a:spcPct val="90000"/>
              </a:lnSpc>
              <a:spcBef>
                <a:spcPct val="0"/>
              </a:spcBef>
              <a:defRPr sz="3200" b="1">
                <a:latin typeface="+mj-lt"/>
                <a:ea typeface="+mj-ea"/>
                <a:cs typeface="+mj-cs"/>
              </a:defRPr>
            </a:lvl1pPr>
          </a:lstStyle>
          <a:p>
            <a:r>
              <a:rPr lang="it-IT" dirty="0"/>
              <a:t>COSTI PERSONALE</a:t>
            </a:r>
            <a:endParaRPr lang="it-IT" sz="2800" dirty="0"/>
          </a:p>
        </p:txBody>
      </p:sp>
      <p:sp>
        <p:nvSpPr>
          <p:cNvPr id="2" name="AutoShape 2" descr="Risultati immagini per O"/>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 name="AutoShape 4" descr="Risultati immagini per O"/>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6" name="CasellaDiTesto 15"/>
          <p:cNvSpPr txBox="1"/>
          <p:nvPr/>
        </p:nvSpPr>
        <p:spPr>
          <a:xfrm>
            <a:off x="2110313" y="1268760"/>
            <a:ext cx="6206103" cy="2088232"/>
          </a:xfrm>
          <a:prstGeom prst="rect">
            <a:avLst/>
          </a:prstGeom>
          <a:gradFill>
            <a:gsLst>
              <a:gs pos="0">
                <a:srgbClr val="FBEAC7"/>
              </a:gs>
              <a:gs pos="35000">
                <a:srgbClr val="FEE7F2"/>
              </a:gs>
              <a:gs pos="54000">
                <a:srgbClr val="FAC77D"/>
              </a:gs>
              <a:gs pos="64000">
                <a:srgbClr val="FBA97D"/>
              </a:gs>
              <a:gs pos="77000">
                <a:srgbClr val="FBD49C"/>
              </a:gs>
              <a:gs pos="100000">
                <a:srgbClr val="FEE7F2"/>
              </a:gs>
            </a:gsLst>
            <a:lin ang="13500000" scaled="0"/>
          </a:gradFill>
          <a:ln w="25400">
            <a:solidFill>
              <a:schemeClr val="accent6">
                <a:lumMod val="75000"/>
              </a:schemeClr>
            </a:solidFill>
          </a:ln>
        </p:spPr>
        <p:txBody>
          <a:bodyPr vert="horz" lIns="91440" tIns="45720" rIns="91440" bIns="45720" rtlCol="0" anchor="ctr">
            <a:noAutofit/>
          </a:bodyPr>
          <a:lstStyle>
            <a:defPPr>
              <a:defRPr lang="it-IT"/>
            </a:defPPr>
            <a:lvl1pPr algn="ctr">
              <a:lnSpc>
                <a:spcPct val="90000"/>
              </a:lnSpc>
              <a:spcBef>
                <a:spcPct val="0"/>
              </a:spcBef>
              <a:defRPr sz="3200" b="1">
                <a:latin typeface="+mj-lt"/>
                <a:ea typeface="+mj-ea"/>
                <a:cs typeface="+mj-cs"/>
              </a:defRPr>
            </a:lvl1pPr>
          </a:lstStyle>
          <a:p>
            <a:pPr lvl="0"/>
            <a:r>
              <a:rPr lang="it-IT" sz="2400" dirty="0"/>
              <a:t>IN NESSUN CASO </a:t>
            </a:r>
          </a:p>
          <a:p>
            <a:pPr lvl="0"/>
            <a:endParaRPr lang="it-IT" sz="2400" dirty="0"/>
          </a:p>
          <a:p>
            <a:pPr lvl="0"/>
            <a:r>
              <a:rPr lang="it-IT" sz="2400" dirty="0"/>
              <a:t>P</a:t>
            </a:r>
            <a:r>
              <a:rPr lang="it-IT" sz="1800" dirty="0"/>
              <a:t>OTRANNO ESSERE ESPOSTI COSTI, NÉ IMPEGNI TEMPORALI, PER BORSE DI STUDIO (FATTA ECCEZIONE PER LE BORSE DI DOTTORATO), QUALUNQUE NE SIA L’ENTE FINANZIATORE, COMPRESO L’ATENEO/ENTE SEDE DELL’UNITÀ DI RICERCA;</a:t>
            </a:r>
          </a:p>
        </p:txBody>
      </p:sp>
      <p:sp>
        <p:nvSpPr>
          <p:cNvPr id="12" name="CasellaDiTesto 11"/>
          <p:cNvSpPr txBox="1"/>
          <p:nvPr/>
        </p:nvSpPr>
        <p:spPr>
          <a:xfrm>
            <a:off x="3707904" y="3789040"/>
            <a:ext cx="5184576" cy="2520280"/>
          </a:xfrm>
          <a:prstGeom prst="rect">
            <a:avLst/>
          </a:prstGeom>
          <a:gradFill>
            <a:gsLst>
              <a:gs pos="0">
                <a:srgbClr val="FBEAC7"/>
              </a:gs>
              <a:gs pos="35000">
                <a:srgbClr val="FEE7F2"/>
              </a:gs>
              <a:gs pos="54000">
                <a:srgbClr val="FAC77D"/>
              </a:gs>
              <a:gs pos="64000">
                <a:srgbClr val="FBA97D"/>
              </a:gs>
              <a:gs pos="77000">
                <a:srgbClr val="FBD49C"/>
              </a:gs>
              <a:gs pos="100000">
                <a:srgbClr val="FEE7F2"/>
              </a:gs>
            </a:gsLst>
            <a:lin ang="13500000" scaled="0"/>
          </a:gradFill>
          <a:ln w="25400">
            <a:solidFill>
              <a:schemeClr val="accent6">
                <a:lumMod val="75000"/>
              </a:schemeClr>
            </a:solidFill>
          </a:ln>
        </p:spPr>
        <p:txBody>
          <a:bodyPr vert="horz" lIns="91440" tIns="45720" rIns="91440" bIns="45720" rtlCol="0" anchor="ctr">
            <a:noAutofit/>
          </a:bodyPr>
          <a:lstStyle>
            <a:defPPr>
              <a:defRPr lang="it-IT"/>
            </a:defPPr>
            <a:lvl1pPr algn="ctr">
              <a:lnSpc>
                <a:spcPct val="90000"/>
              </a:lnSpc>
              <a:spcBef>
                <a:spcPct val="0"/>
              </a:spcBef>
              <a:defRPr sz="3200" b="1">
                <a:latin typeface="+mj-lt"/>
                <a:ea typeface="+mj-ea"/>
                <a:cs typeface="+mj-cs"/>
              </a:defRPr>
            </a:lvl1pPr>
          </a:lstStyle>
          <a:p>
            <a:pPr algn="just"/>
            <a:r>
              <a:rPr lang="it-IT" sz="1800" dirty="0"/>
              <a:t>GLI IMPEGNI TEMPORALI PREVISTI IN SEDE DI PRESENTAZIONE DOVRANNO RISULTARE COERENTI CON GLI IMPEGNI COMPLESSIVI DA ESSI DEDICATI ANCHE AD ALTRI PROGETTI GIÀ APPROVATI, NONCHÉ CON GLI IMPEGNI, ANCHE DIDATTICI E/O DI STUDIO, NEI CONFRONTI DELL’ATENEO/ENTE</a:t>
            </a:r>
          </a:p>
        </p:txBody>
      </p:sp>
      <p:pic>
        <p:nvPicPr>
          <p:cNvPr id="2050" name="Picture 2" descr="Risultati immagini per divieto">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11560" y="1124744"/>
            <a:ext cx="1498753" cy="2020791"/>
          </a:xfrm>
          <a:prstGeom prst="rect">
            <a:avLst/>
          </a:prstGeom>
          <a:noFill/>
          <a:extLst>
            <a:ext uri="{909E8E84-426E-40DD-AFC4-6F175D3DCCD1}">
              <a14:hiddenFill xmlns:a14="http://schemas.microsoft.com/office/drawing/2010/main">
                <a:solidFill>
                  <a:srgbClr val="FFFFFF"/>
                </a:solidFill>
              </a14:hiddenFill>
            </a:ext>
          </a:extLst>
        </p:spPr>
      </p:pic>
      <p:sp>
        <p:nvSpPr>
          <p:cNvPr id="4" name="Rettangolo 3"/>
          <p:cNvSpPr/>
          <p:nvPr/>
        </p:nvSpPr>
        <p:spPr>
          <a:xfrm>
            <a:off x="323528" y="4876476"/>
            <a:ext cx="2880147" cy="424732"/>
          </a:xfrm>
          <a:prstGeom prst="rect">
            <a:avLst/>
          </a:prstGeom>
          <a:gradFill>
            <a:gsLst>
              <a:gs pos="0">
                <a:srgbClr val="FBEAC7"/>
              </a:gs>
              <a:gs pos="35000">
                <a:srgbClr val="FEE7F2"/>
              </a:gs>
              <a:gs pos="54000">
                <a:srgbClr val="FAC77D"/>
              </a:gs>
              <a:gs pos="64000">
                <a:srgbClr val="FBA97D"/>
              </a:gs>
              <a:gs pos="77000">
                <a:srgbClr val="FBD49C"/>
              </a:gs>
              <a:gs pos="100000">
                <a:srgbClr val="FEE7F2"/>
              </a:gs>
            </a:gsLst>
            <a:lin ang="13500000" scaled="0"/>
          </a:gradFill>
          <a:ln w="25400">
            <a:solidFill>
              <a:schemeClr val="accent6">
                <a:lumMod val="75000"/>
              </a:schemeClr>
            </a:solidFill>
          </a:ln>
        </p:spPr>
        <p:txBody>
          <a:bodyPr vert="horz" lIns="91440" tIns="45720" rIns="91440" bIns="45720" rtlCol="0" anchor="ctr">
            <a:noAutofit/>
          </a:bodyPr>
          <a:lstStyle/>
          <a:p>
            <a:pPr algn="ctr">
              <a:lnSpc>
                <a:spcPct val="90000"/>
              </a:lnSpc>
              <a:spcBef>
                <a:spcPct val="0"/>
              </a:spcBef>
            </a:pPr>
            <a:r>
              <a:rPr lang="it-IT" sz="2400" b="1" dirty="0">
                <a:latin typeface="+mj-lt"/>
                <a:ea typeface="+mj-ea"/>
                <a:cs typeface="+mj-cs"/>
              </a:rPr>
              <a:t>TUTTO IL PERSONALE</a:t>
            </a:r>
          </a:p>
        </p:txBody>
      </p:sp>
      <p:sp>
        <p:nvSpPr>
          <p:cNvPr id="5" name="Rettangolo 4"/>
          <p:cNvSpPr/>
          <p:nvPr/>
        </p:nvSpPr>
        <p:spPr>
          <a:xfrm rot="19147393">
            <a:off x="1616006" y="3829519"/>
            <a:ext cx="1718318" cy="461665"/>
          </a:xfrm>
          <a:prstGeom prst="rect">
            <a:avLst/>
          </a:prstGeom>
          <a:effectLst>
            <a:outerShdw blurRad="50800" dist="38100" algn="l" rotWithShape="0">
              <a:prstClr val="black">
                <a:alpha val="40000"/>
              </a:prstClr>
            </a:outerShdw>
          </a:effectLst>
        </p:spPr>
        <p:txBody>
          <a:bodyPr wrap="square">
            <a:spAutoFit/>
          </a:bodyPr>
          <a:lstStyle/>
          <a:p>
            <a:r>
              <a:rPr lang="it-IT" sz="2400" b="1" dirty="0">
                <a:ln>
                  <a:solidFill>
                    <a:srgbClr val="C00000">
                      <a:alpha val="0"/>
                    </a:srgbClr>
                  </a:solidFill>
                </a:ln>
                <a:solidFill>
                  <a:srgbClr val="FF0000"/>
                </a:solidFill>
              </a:rPr>
              <a:t>COERENZA</a:t>
            </a:r>
          </a:p>
        </p:txBody>
      </p:sp>
      <p:sp>
        <p:nvSpPr>
          <p:cNvPr id="7" name="Freccia a destra 6"/>
          <p:cNvSpPr/>
          <p:nvPr/>
        </p:nvSpPr>
        <p:spPr>
          <a:xfrm>
            <a:off x="3203675" y="5013176"/>
            <a:ext cx="504229" cy="216024"/>
          </a:xfrm>
          <a:prstGeom prst="rightArrow">
            <a:avLst/>
          </a:prstGeom>
          <a:solidFill>
            <a:srgbClr val="D92B3C"/>
          </a:solidFill>
          <a:ln>
            <a:solidFill>
              <a:srgbClr val="C00000">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854123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616024" y="404664"/>
            <a:ext cx="7772400" cy="533921"/>
          </a:xfrm>
          <a:prstGeom prst="rect">
            <a:avLst/>
          </a:prstGeom>
          <a:gradFill>
            <a:gsLst>
              <a:gs pos="0">
                <a:srgbClr val="FFF200"/>
              </a:gs>
              <a:gs pos="100000">
                <a:srgbClr val="FF7A00"/>
              </a:gs>
              <a:gs pos="100000">
                <a:srgbClr val="FF0300"/>
              </a:gs>
              <a:gs pos="100000">
                <a:srgbClr val="4D0808"/>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algn="ctr">
              <a:lnSpc>
                <a:spcPct val="90000"/>
              </a:lnSpc>
              <a:spcBef>
                <a:spcPct val="0"/>
              </a:spcBef>
              <a:defRPr sz="3200" b="1">
                <a:latin typeface="+mj-lt"/>
                <a:ea typeface="+mj-ea"/>
                <a:cs typeface="+mj-cs"/>
              </a:defRPr>
            </a:lvl1pPr>
          </a:lstStyle>
          <a:p>
            <a:r>
              <a:rPr lang="it-IT" dirty="0"/>
              <a:t>CONTRIBUTO MIUR</a:t>
            </a:r>
          </a:p>
        </p:txBody>
      </p:sp>
      <p:pic>
        <p:nvPicPr>
          <p:cNvPr id="3074" name="Picture 2" descr="http://lnx.claaicampania.it/claaisito/images/contributi.it_.jpg">
            <a:hlinkClick r:id="rId2"/>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23528" y="1052736"/>
            <a:ext cx="2117519" cy="1986939"/>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2339752" y="1449758"/>
            <a:ext cx="5760640" cy="369332"/>
          </a:xfrm>
          <a:prstGeom prst="rect">
            <a:avLst/>
          </a:prstGeom>
          <a:ln w="25400">
            <a:solidFill>
              <a:srgbClr val="C00000"/>
            </a:solidFill>
          </a:ln>
        </p:spPr>
        <p:txBody>
          <a:bodyPr wrap="square">
            <a:spAutoFit/>
          </a:bodyPr>
          <a:lstStyle/>
          <a:p>
            <a:pPr lvl="0" algn="ctr"/>
            <a:r>
              <a:rPr lang="it-IT" b="1" cap="small" dirty="0"/>
              <a:t>100% COSTI RITENUTI CONGRUI</a:t>
            </a:r>
          </a:p>
        </p:txBody>
      </p:sp>
      <p:sp>
        <p:nvSpPr>
          <p:cNvPr id="11" name="Rettangolo 10"/>
          <p:cNvSpPr/>
          <p:nvPr/>
        </p:nvSpPr>
        <p:spPr>
          <a:xfrm>
            <a:off x="3635895" y="4017383"/>
            <a:ext cx="1728193" cy="338554"/>
          </a:xfrm>
          <a:prstGeom prst="rect">
            <a:avLst/>
          </a:prstGeom>
          <a:ln w="25400">
            <a:solidFill>
              <a:srgbClr val="C00000"/>
            </a:solidFill>
          </a:ln>
        </p:spPr>
        <p:txBody>
          <a:bodyPr wrap="square">
            <a:spAutoFit/>
          </a:bodyPr>
          <a:lstStyle/>
          <a:p>
            <a:pPr lvl="0" algn="just"/>
            <a:r>
              <a:rPr lang="it-IT" sz="1600" b="1" cap="small" dirty="0"/>
              <a:t>FATTA ECCEZIONE</a:t>
            </a:r>
          </a:p>
        </p:txBody>
      </p:sp>
      <p:sp>
        <p:nvSpPr>
          <p:cNvPr id="12" name="Rettangolo 11"/>
          <p:cNvSpPr/>
          <p:nvPr/>
        </p:nvSpPr>
        <p:spPr>
          <a:xfrm>
            <a:off x="539552" y="4869160"/>
            <a:ext cx="8046639" cy="1323439"/>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txBody>
          <a:bodyPr wrap="square">
            <a:spAutoFit/>
          </a:bodyPr>
          <a:lstStyle/>
          <a:p>
            <a:pPr algn="just"/>
            <a:r>
              <a:rPr lang="it-IT" sz="2000" b="1" cap="small" dirty="0"/>
              <a:t>per i costi relativi alla valorizzazione dei mesi-persona dei professori/ricercatori/tecnologi  contrattualizzati a tempo indeterminato e facenti parte (temporaneamente o permanentemente) del gruppo di ricerca (voce A.1).</a:t>
            </a:r>
          </a:p>
        </p:txBody>
      </p:sp>
      <p:sp>
        <p:nvSpPr>
          <p:cNvPr id="2" name="Freccia in giù 1"/>
          <p:cNvSpPr/>
          <p:nvPr/>
        </p:nvSpPr>
        <p:spPr>
          <a:xfrm>
            <a:off x="4355975" y="4355937"/>
            <a:ext cx="158019" cy="474771"/>
          </a:xfrm>
          <a:prstGeom prst="downArrow">
            <a:avLst/>
          </a:prstGeom>
          <a:gradFill>
            <a:gsLst>
              <a:gs pos="0">
                <a:srgbClr val="FFF200"/>
              </a:gs>
              <a:gs pos="98000">
                <a:srgbClr val="FF7A00"/>
              </a:gs>
              <a:gs pos="100000">
                <a:srgbClr val="FF0300"/>
              </a:gs>
              <a:gs pos="100000">
                <a:srgbClr val="4D0808"/>
              </a:gs>
            </a:gsLst>
            <a:lin ang="13500000" scaled="0"/>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AutoShape 2" descr="Risultati immagini per importante"/>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13" name="Picture 4" descr="Immagine correlata">
            <a:hlinkClick r:id="rId4"/>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863616" y="2220965"/>
            <a:ext cx="3148544" cy="1568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3351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2656"/>
            <a:ext cx="8229600" cy="576064"/>
          </a:xfrm>
          <a:gradFill>
            <a:gsLst>
              <a:gs pos="0">
                <a:srgbClr val="FC9FCB"/>
              </a:gs>
              <a:gs pos="0">
                <a:srgbClr val="F8B049"/>
              </a:gs>
              <a:gs pos="84000">
                <a:srgbClr val="F8B049"/>
              </a:gs>
              <a:gs pos="98000">
                <a:srgbClr val="FEE7F2"/>
              </a:gs>
              <a:gs pos="94000">
                <a:srgbClr val="F952A0"/>
              </a:gs>
              <a:gs pos="100000">
                <a:srgbClr val="C50849"/>
              </a:gs>
              <a:gs pos="100000">
                <a:srgbClr val="B43E85"/>
              </a:gs>
              <a:gs pos="100000">
                <a:srgbClr val="F8B049"/>
              </a:gs>
            </a:gsLst>
            <a:lin ang="13500000" scaled="0"/>
          </a:gradFill>
          <a:ln w="25400">
            <a:solidFill>
              <a:schemeClr val="accent2">
                <a:lumMod val="60000"/>
                <a:lumOff val="40000"/>
              </a:schemeClr>
            </a:solidFill>
          </a:ln>
        </p:spPr>
        <p:txBody>
          <a:bodyPr vert="horz" lIns="91440" tIns="45720" rIns="91440" bIns="45720" rtlCol="0" anchor="ctr">
            <a:normAutofit fontScale="92500"/>
          </a:bodyPr>
          <a:lstStyle/>
          <a:p>
            <a:pPr>
              <a:lnSpc>
                <a:spcPct val="90000"/>
              </a:lnSpc>
            </a:pPr>
            <a:r>
              <a:rPr lang="it-IT" sz="3000" b="1" dirty="0"/>
              <a:t>	BUDGET COMPLESSIVO</a:t>
            </a:r>
          </a:p>
        </p:txBody>
      </p:sp>
      <p:sp>
        <p:nvSpPr>
          <p:cNvPr id="6" name="CasellaDiTesto 5"/>
          <p:cNvSpPr txBox="1"/>
          <p:nvPr/>
        </p:nvSpPr>
        <p:spPr>
          <a:xfrm>
            <a:off x="179512" y="4189150"/>
            <a:ext cx="1573548" cy="400110"/>
          </a:xfrm>
          <a:prstGeom prst="rect">
            <a:avLst/>
          </a:prstGeom>
          <a:noFill/>
        </p:spPr>
        <p:txBody>
          <a:bodyPr wrap="square" rtlCol="0">
            <a:spAutoFit/>
          </a:bodyPr>
          <a:lstStyle/>
          <a:p>
            <a:r>
              <a:rPr lang="it-IT" sz="2000" b="1" dirty="0"/>
              <a:t>391.000.000 </a:t>
            </a:r>
          </a:p>
        </p:txBody>
      </p:sp>
      <p:sp>
        <p:nvSpPr>
          <p:cNvPr id="194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pitchFamily="34" charset="0"/>
            </a:endParaRPr>
          </a:p>
        </p:txBody>
      </p:sp>
      <p:sp>
        <p:nvSpPr>
          <p:cNvPr id="11" name="Rettangolo 10"/>
          <p:cNvSpPr/>
          <p:nvPr/>
        </p:nvSpPr>
        <p:spPr>
          <a:xfrm>
            <a:off x="2051720" y="3501008"/>
            <a:ext cx="6696744" cy="400110"/>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ln>
            <a:solidFill>
              <a:srgbClr val="C00000">
                <a:alpha val="61000"/>
              </a:srgbClr>
            </a:solidFill>
          </a:ln>
        </p:spPr>
        <p:txBody>
          <a:bodyPr wrap="square">
            <a:spAutoFit/>
          </a:bodyPr>
          <a:lstStyle/>
          <a:p>
            <a:pPr algn="just">
              <a:tabLst>
                <a:tab pos="444500" algn="l"/>
                <a:tab pos="3322638" algn="l"/>
              </a:tabLst>
            </a:pPr>
            <a:r>
              <a:rPr lang="it-IT" sz="2000" b="1" cap="small" dirty="0"/>
              <a:t>LS –	Scienze della vita			euro 140.000.000</a:t>
            </a:r>
          </a:p>
        </p:txBody>
      </p:sp>
      <p:sp>
        <p:nvSpPr>
          <p:cNvPr id="12" name="Freccia a destra 11"/>
          <p:cNvSpPr/>
          <p:nvPr/>
        </p:nvSpPr>
        <p:spPr>
          <a:xfrm>
            <a:off x="1619672" y="4289177"/>
            <a:ext cx="405603" cy="200055"/>
          </a:xfrm>
          <a:prstGeom prst="rightArrow">
            <a:avLst/>
          </a:prstGeom>
          <a:solidFill>
            <a:srgbClr val="D92B3C">
              <a:alpha val="63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                     </a:t>
            </a:r>
          </a:p>
        </p:txBody>
      </p:sp>
      <p:sp>
        <p:nvSpPr>
          <p:cNvPr id="16" name="Rettangolo 15"/>
          <p:cNvSpPr/>
          <p:nvPr/>
        </p:nvSpPr>
        <p:spPr>
          <a:xfrm>
            <a:off x="2051720" y="4189150"/>
            <a:ext cx="6624736" cy="400110"/>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ln>
            <a:solidFill>
              <a:srgbClr val="C00000">
                <a:alpha val="61000"/>
              </a:srgbClr>
            </a:solidFill>
          </a:ln>
        </p:spPr>
        <p:txBody>
          <a:bodyPr wrap="square">
            <a:spAutoFit/>
          </a:bodyPr>
          <a:lstStyle/>
          <a:p>
            <a:pPr algn="just">
              <a:tabLst>
                <a:tab pos="444500" algn="l"/>
                <a:tab pos="3322638" algn="l"/>
              </a:tabLst>
            </a:pPr>
            <a:r>
              <a:rPr lang="it-IT" sz="2000" b="1" cap="small" dirty="0"/>
              <a:t>PE –	Scienze fisiche e Ingegneria 			euro 140.000.000</a:t>
            </a:r>
          </a:p>
        </p:txBody>
      </p:sp>
      <p:sp>
        <p:nvSpPr>
          <p:cNvPr id="22" name="Rettangolo 21"/>
          <p:cNvSpPr/>
          <p:nvPr/>
        </p:nvSpPr>
        <p:spPr>
          <a:xfrm>
            <a:off x="2051720" y="4858708"/>
            <a:ext cx="6624736" cy="400110"/>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ln>
            <a:solidFill>
              <a:srgbClr val="C00000">
                <a:alpha val="61000"/>
              </a:srgbClr>
            </a:solidFill>
          </a:ln>
        </p:spPr>
        <p:txBody>
          <a:bodyPr wrap="square">
            <a:spAutoFit/>
          </a:bodyPr>
          <a:lstStyle/>
          <a:p>
            <a:pPr algn="just">
              <a:tabLst>
                <a:tab pos="444500" algn="l"/>
                <a:tab pos="3322638" algn="l"/>
              </a:tabLst>
            </a:pPr>
            <a:r>
              <a:rPr lang="it-IT" sz="2000" b="1" cap="small" dirty="0"/>
              <a:t>SH –Scienze sociali e umanistiche			euro 111.000.000</a:t>
            </a:r>
          </a:p>
        </p:txBody>
      </p:sp>
      <p:sp>
        <p:nvSpPr>
          <p:cNvPr id="4" name="Rettangolo 3"/>
          <p:cNvSpPr/>
          <p:nvPr/>
        </p:nvSpPr>
        <p:spPr>
          <a:xfrm>
            <a:off x="2740334" y="1820452"/>
            <a:ext cx="4093947" cy="584775"/>
          </a:xfrm>
          <a:prstGeom prst="rect">
            <a:avLst/>
          </a:prstGeom>
          <a:gradFill>
            <a:gsLst>
              <a:gs pos="0">
                <a:srgbClr val="FFEFD1"/>
              </a:gs>
              <a:gs pos="64999">
                <a:srgbClr val="F0EBD5"/>
              </a:gs>
              <a:gs pos="100000">
                <a:srgbClr val="D1C39F"/>
              </a:gs>
            </a:gsLst>
            <a:lin ang="5400000" scaled="0"/>
          </a:gradFill>
          <a:ln w="25400">
            <a:solidFill>
              <a:srgbClr val="990033"/>
            </a:solidFill>
          </a:ln>
        </p:spPr>
        <p:txBody>
          <a:bodyPr wrap="square" lIns="91440" tIns="45720" rIns="91440" bIns="45720">
            <a:spAutoFit/>
          </a:bodyPr>
          <a:lstStyle/>
          <a:p>
            <a:pPr algn="ctr"/>
            <a:r>
              <a:rPr lang="it-IT" sz="3200" b="1" cap="none" spc="0" dirty="0">
                <a:ln w="18000">
                  <a:solidFill>
                    <a:srgbClr val="C00000"/>
                  </a:solidFill>
                  <a:prstDash val="solid"/>
                  <a:miter lim="800000"/>
                </a:ln>
                <a:solidFill>
                  <a:srgbClr val="D92B3C">
                    <a:alpha val="47000"/>
                  </a:srgbClr>
                </a:solidFill>
                <a:effectLst>
                  <a:outerShdw blurRad="25500" dist="23000" dir="7020000" algn="tl">
                    <a:srgbClr val="000000">
                      <a:alpha val="50000"/>
                    </a:srgbClr>
                  </a:outerShdw>
                </a:effectLst>
              </a:rPr>
              <a:t>391.000.000 euro</a:t>
            </a:r>
          </a:p>
        </p:txBody>
      </p:sp>
      <p:pic>
        <p:nvPicPr>
          <p:cNvPr id="2050"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06768" y="1359155"/>
            <a:ext cx="2470119" cy="16377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Connettore 2 7"/>
          <p:cNvCxnSpPr/>
          <p:nvPr/>
        </p:nvCxnSpPr>
        <p:spPr>
          <a:xfrm>
            <a:off x="5792782" y="3703415"/>
            <a:ext cx="576064"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Connettore 2 34"/>
          <p:cNvCxnSpPr/>
          <p:nvPr/>
        </p:nvCxnSpPr>
        <p:spPr>
          <a:xfrm>
            <a:off x="5792782" y="4429647"/>
            <a:ext cx="576064"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Connettore 2 35"/>
          <p:cNvCxnSpPr/>
          <p:nvPr/>
        </p:nvCxnSpPr>
        <p:spPr>
          <a:xfrm>
            <a:off x="5792782" y="5053219"/>
            <a:ext cx="576064"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052" name="Picture 4" descr="Risultati immagini per settori">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368846" y="5445224"/>
            <a:ext cx="2376392" cy="1333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25191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616024" y="404664"/>
            <a:ext cx="7772400" cy="533921"/>
          </a:xfrm>
          <a:prstGeom prst="rect">
            <a:avLst/>
          </a:prstGeom>
          <a:gradFill>
            <a:gsLst>
              <a:gs pos="0">
                <a:srgbClr val="FFF200"/>
              </a:gs>
              <a:gs pos="100000">
                <a:srgbClr val="FF7A00"/>
              </a:gs>
              <a:gs pos="100000">
                <a:srgbClr val="FF0300"/>
              </a:gs>
              <a:gs pos="100000">
                <a:srgbClr val="4D0808"/>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algn="ctr">
              <a:lnSpc>
                <a:spcPct val="90000"/>
              </a:lnSpc>
              <a:spcBef>
                <a:spcPct val="0"/>
              </a:spcBef>
              <a:defRPr sz="3200" b="1">
                <a:latin typeface="+mj-lt"/>
                <a:ea typeface="+mj-ea"/>
                <a:cs typeface="+mj-cs"/>
              </a:defRPr>
            </a:lvl1pPr>
          </a:lstStyle>
          <a:p>
            <a:r>
              <a:rPr lang="it-IT" dirty="0"/>
              <a:t>COFINANZIAMENTO DI ATENEO</a:t>
            </a:r>
          </a:p>
        </p:txBody>
      </p:sp>
      <p:sp>
        <p:nvSpPr>
          <p:cNvPr id="12" name="Rettangolo 11"/>
          <p:cNvSpPr/>
          <p:nvPr/>
        </p:nvSpPr>
        <p:spPr>
          <a:xfrm>
            <a:off x="467544" y="4217020"/>
            <a:ext cx="8046639" cy="2308324"/>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txBody>
          <a:bodyPr wrap="square">
            <a:spAutoFit/>
          </a:bodyPr>
          <a:lstStyle/>
          <a:p>
            <a:pPr algn="just"/>
            <a:r>
              <a:rPr lang="it-IT" b="1" cap="small" dirty="0"/>
              <a:t>QUALORA IL MIUR RILEVI, IN SEDE DI VERIFICA AMMINISTRATIVO-CONTABILE FINALE, UN AUMENTO CONSIDEREVOLE (INDICATIVAMENTE DELL’ORDINE DEL 20%) TRA L’IMPORTO RELATIVO AL COFINANZIAMENTO RENDICONTATO E QUELLO STABILITO IN SEDE DI ASSEGNAZIONE, PROCEDERÀ ALL’ACQUISIZIONE DEI TIME-SHEET INTEGRATI RELATIVI AL PERSONALE VALORIZZATO PER VERIFICARE L’EFFETTIVA DISPONIBILITÀ TEMPORALE RENDICONTATA SUL PROGETTO, RISERVANDOSI LA FACOLTÀ DI REVOCARE IL CONTRIBUTO MINISTERIALE NEL CASO SI ACCERTINO PALESI IRREGOLARITÀ. </a:t>
            </a:r>
          </a:p>
        </p:txBody>
      </p:sp>
      <p:sp>
        <p:nvSpPr>
          <p:cNvPr id="6" name="Rettangolo 5"/>
          <p:cNvSpPr/>
          <p:nvPr/>
        </p:nvSpPr>
        <p:spPr>
          <a:xfrm>
            <a:off x="697711" y="1693257"/>
            <a:ext cx="7632848" cy="1015663"/>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txBody>
          <a:bodyPr wrap="square">
            <a:spAutoFit/>
          </a:bodyPr>
          <a:lstStyle/>
          <a:p>
            <a:pPr lvl="0" algn="just"/>
            <a:r>
              <a:rPr lang="it-IT" sz="2000" b="1" cap="small" dirty="0"/>
              <a:t>VOCE A.1. (COFINANZIAMENTO DI ATENEO)</a:t>
            </a:r>
          </a:p>
          <a:p>
            <a:pPr lvl="0" algn="just"/>
            <a:r>
              <a:rPr lang="it-IT" sz="2000" b="1" cap="small" dirty="0"/>
              <a:t>NON DEVE RISPETTARE IL LIMITE MASSIMO DEL 30% DEL COSTO TOTALE DEL PROGETTO</a:t>
            </a:r>
          </a:p>
        </p:txBody>
      </p:sp>
      <p:pic>
        <p:nvPicPr>
          <p:cNvPr id="7" name="Picture 3" descr="http://2.bp.blogspot.com/-WhTY2obHAaU/TqFc20B0HoI/AAAAAAAAAE0/duXurzwFQZI/s1600/stopalcancro2.gif">
            <a:hlinkClick r:id="rId2"/>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107504" y="938585"/>
            <a:ext cx="2399071" cy="108312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Risultati immagini per importante">
            <a:hlinkClick r:id="rId4"/>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347865" y="2742476"/>
            <a:ext cx="1872208" cy="1446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62426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95536" y="404664"/>
            <a:ext cx="7772400" cy="533921"/>
          </a:xfrm>
          <a:prstGeom prst="rect">
            <a:avLst/>
          </a:prstGeom>
          <a:gradFill>
            <a:gsLst>
              <a:gs pos="0">
                <a:srgbClr val="FFF200"/>
              </a:gs>
              <a:gs pos="100000">
                <a:srgbClr val="FF7A00"/>
              </a:gs>
              <a:gs pos="100000">
                <a:srgbClr val="FF0300"/>
              </a:gs>
              <a:gs pos="100000">
                <a:srgbClr val="4D0808"/>
              </a:gs>
            </a:gsLst>
            <a:lin ang="13500000" scaled="0"/>
          </a:gradFill>
          <a:ln w="25400">
            <a:solidFill>
              <a:schemeClr val="accent6">
                <a:lumMod val="75000"/>
              </a:schemeClr>
            </a:solidFill>
          </a:ln>
        </p:spPr>
        <p:txBody>
          <a:bodyPr vert="horz" lIns="91440" tIns="45720" rIns="91440" bIns="45720" rtlCol="0" anchor="ctr">
            <a:normAutofit/>
          </a:bodyPr>
          <a:lstStyle>
            <a:defPPr>
              <a:defRPr lang="it-IT"/>
            </a:defPPr>
            <a:lvl1pPr algn="ctr">
              <a:lnSpc>
                <a:spcPct val="90000"/>
              </a:lnSpc>
              <a:spcBef>
                <a:spcPct val="0"/>
              </a:spcBef>
              <a:defRPr sz="3200" b="1">
                <a:latin typeface="+mj-lt"/>
                <a:ea typeface="+mj-ea"/>
                <a:cs typeface="+mj-cs"/>
              </a:defRPr>
            </a:lvl1pPr>
          </a:lstStyle>
          <a:p>
            <a:r>
              <a:rPr lang="it-IT" dirty="0"/>
              <a:t>COMPOSIZIONE GRUPPO DI RICERCA</a:t>
            </a:r>
          </a:p>
        </p:txBody>
      </p:sp>
      <p:sp>
        <p:nvSpPr>
          <p:cNvPr id="21" name="CasellaDiTesto 20"/>
          <p:cNvSpPr txBox="1"/>
          <p:nvPr/>
        </p:nvSpPr>
        <p:spPr>
          <a:xfrm>
            <a:off x="4062898" y="2472452"/>
            <a:ext cx="4549428" cy="584775"/>
          </a:xfrm>
          <a:prstGeom prst="rect">
            <a:avLst/>
          </a:prstGeom>
          <a:noFill/>
          <a:ln w="19050">
            <a:solidFill>
              <a:srgbClr val="C00000"/>
            </a:solidFill>
          </a:ln>
        </p:spPr>
        <p:txBody>
          <a:bodyPr wrap="square" rtlCol="0">
            <a:spAutoFit/>
          </a:bodyPr>
          <a:lstStyle/>
          <a:p>
            <a:pPr algn="just">
              <a:spcBef>
                <a:spcPct val="20000"/>
              </a:spcBef>
            </a:pPr>
            <a:r>
              <a:rPr lang="it-IT" sz="1600" b="1" cap="small" dirty="0"/>
              <a:t>Il gruppo di ricerca verrà indicato in sede di rendicontazione finale</a:t>
            </a:r>
          </a:p>
        </p:txBody>
      </p:sp>
      <p:cxnSp>
        <p:nvCxnSpPr>
          <p:cNvPr id="23" name="Connettore 2 22"/>
          <p:cNvCxnSpPr>
            <a:endCxn id="21" idx="1"/>
          </p:cNvCxnSpPr>
          <p:nvPr/>
        </p:nvCxnSpPr>
        <p:spPr>
          <a:xfrm>
            <a:off x="3275856" y="2228468"/>
            <a:ext cx="787042" cy="536372"/>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flipV="1">
            <a:off x="3275856" y="1890410"/>
            <a:ext cx="787041" cy="226477"/>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Rettangolo 15"/>
          <p:cNvSpPr/>
          <p:nvPr/>
        </p:nvSpPr>
        <p:spPr>
          <a:xfrm>
            <a:off x="328575" y="1975555"/>
            <a:ext cx="2947281" cy="40011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13500000" scaled="0"/>
          </a:gradFill>
          <a:ln w="25400">
            <a:solidFill>
              <a:srgbClr val="C00000"/>
            </a:solidFill>
          </a:ln>
        </p:spPr>
        <p:txBody>
          <a:bodyPr wrap="square" rtlCol="0">
            <a:spAutoFit/>
          </a:bodyPr>
          <a:lstStyle/>
          <a:p>
            <a:pPr algn="ctr" defTabSz="254000">
              <a:spcBef>
                <a:spcPct val="20000"/>
              </a:spcBef>
            </a:pPr>
            <a:r>
              <a:rPr lang="it-IT" sz="2000" b="1" cap="small" dirty="0"/>
              <a:t>TOTALE FLESSIBILITA’</a:t>
            </a:r>
          </a:p>
        </p:txBody>
      </p:sp>
      <p:sp>
        <p:nvSpPr>
          <p:cNvPr id="19" name="CasellaDiTesto 18"/>
          <p:cNvSpPr txBox="1"/>
          <p:nvPr/>
        </p:nvSpPr>
        <p:spPr>
          <a:xfrm>
            <a:off x="611560" y="4497155"/>
            <a:ext cx="7671475" cy="1668149"/>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31750">
            <a:solidFill>
              <a:srgbClr val="C00000"/>
            </a:solidFill>
          </a:ln>
        </p:spPr>
        <p:txBody>
          <a:bodyPr wrap="square" rtlCol="0">
            <a:spAutoFit/>
          </a:bodyPr>
          <a:lstStyle/>
          <a:p>
            <a:pPr marL="285750" lvl="0" indent="-285750" algn="just">
              <a:spcBef>
                <a:spcPct val="20000"/>
              </a:spcBef>
              <a:buFontTx/>
              <a:buChar char="-"/>
              <a:tabLst>
                <a:tab pos="176213" algn="l"/>
              </a:tabLst>
            </a:pPr>
            <a:r>
              <a:rPr lang="it-IT" sz="1600" b="1" cap="small" dirty="0"/>
              <a:t>Professori/ricercatori/tecnologi a tempo indeterminato (la cui valorizzazione temporale costituirà la quota di finanziamento)</a:t>
            </a:r>
          </a:p>
          <a:p>
            <a:pPr marL="285750" lvl="0" indent="-285750" algn="just">
              <a:spcBef>
                <a:spcPct val="20000"/>
              </a:spcBef>
              <a:buFontTx/>
              <a:buChar char="-"/>
              <a:tabLst>
                <a:tab pos="176213" algn="l"/>
              </a:tabLst>
            </a:pPr>
            <a:r>
              <a:rPr lang="it-IT" sz="1600" b="1" cap="small" dirty="0"/>
              <a:t>Personale a contratto appositamente reclutato per il progetto (i cui costi graveranno sul programma fino alla scadenza)</a:t>
            </a:r>
          </a:p>
          <a:p>
            <a:pPr marL="285750" lvl="0" indent="-285750" algn="just">
              <a:spcBef>
                <a:spcPct val="20000"/>
              </a:spcBef>
              <a:buFontTx/>
              <a:buChar char="-"/>
              <a:tabLst>
                <a:tab pos="176213" algn="l"/>
              </a:tabLst>
            </a:pPr>
            <a:r>
              <a:rPr lang="it-IT" sz="1600" b="1" cap="small" dirty="0"/>
              <a:t>Personale a contratto acquisito con fondi dell’ateneo/ente (solo esposizione impegno temporale)</a:t>
            </a:r>
          </a:p>
        </p:txBody>
      </p:sp>
      <p:sp>
        <p:nvSpPr>
          <p:cNvPr id="13" name="CasellaDiTesto 12"/>
          <p:cNvSpPr txBox="1"/>
          <p:nvPr/>
        </p:nvSpPr>
        <p:spPr>
          <a:xfrm>
            <a:off x="4062898" y="1384320"/>
            <a:ext cx="4549428" cy="892552"/>
          </a:xfrm>
          <a:prstGeom prst="rect">
            <a:avLst/>
          </a:prstGeom>
          <a:noFill/>
          <a:ln w="19050">
            <a:solidFill>
              <a:srgbClr val="C00000"/>
            </a:solidFill>
          </a:ln>
        </p:spPr>
        <p:txBody>
          <a:bodyPr wrap="square" rtlCol="0">
            <a:spAutoFit/>
          </a:bodyPr>
          <a:lstStyle/>
          <a:p>
            <a:pPr algn="just">
              <a:spcBef>
                <a:spcPct val="20000"/>
              </a:spcBef>
            </a:pPr>
            <a:r>
              <a:rPr lang="it-IT" sz="1600" b="1" cap="small" dirty="0"/>
              <a:t>Può subire modifiche in fase di esecuzione del progetto in funzione delle esigenze della ricerca </a:t>
            </a:r>
            <a:r>
              <a:rPr lang="it-IT" sz="2000" b="1" cap="small" dirty="0">
                <a:solidFill>
                  <a:srgbClr val="FF0000"/>
                </a:solidFill>
              </a:rPr>
              <a:t>senza autorizzazione MIUR</a:t>
            </a:r>
            <a:endParaRPr lang="it-IT" sz="1600" b="1" cap="small" dirty="0">
              <a:solidFill>
                <a:srgbClr val="FF0000"/>
              </a:solidFill>
            </a:endParaRPr>
          </a:p>
        </p:txBody>
      </p:sp>
      <p:pic>
        <p:nvPicPr>
          <p:cNvPr id="4098" name="Picture 2" descr="Immagine correlata">
            <a:hlinkClick r:id="rId2"/>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5536" y="2527306"/>
            <a:ext cx="3000224" cy="1692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07494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9"/>
          <p:cNvSpPr/>
          <p:nvPr/>
        </p:nvSpPr>
        <p:spPr>
          <a:xfrm>
            <a:off x="395536" y="2962493"/>
            <a:ext cx="1368152" cy="369332"/>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txBody>
          <a:bodyPr wrap="square">
            <a:spAutoFit/>
          </a:bodyPr>
          <a:lstStyle/>
          <a:p>
            <a:pPr lvl="0" algn="ctr"/>
            <a:r>
              <a:rPr lang="it-IT" b="1" cap="small" dirty="0"/>
              <a:t>VOCE E</a:t>
            </a:r>
          </a:p>
        </p:txBody>
      </p:sp>
      <p:sp>
        <p:nvSpPr>
          <p:cNvPr id="11" name="Rettangolo 10"/>
          <p:cNvSpPr/>
          <p:nvPr/>
        </p:nvSpPr>
        <p:spPr>
          <a:xfrm>
            <a:off x="2195736" y="1268760"/>
            <a:ext cx="6480720" cy="2062103"/>
          </a:xfrm>
          <a:prstGeom prst="rect">
            <a:avLst/>
          </a:prstGeom>
          <a:ln w="25400">
            <a:solidFill>
              <a:srgbClr val="C00000"/>
            </a:solidFill>
          </a:ln>
        </p:spPr>
        <p:txBody>
          <a:bodyPr wrap="square">
            <a:spAutoFit/>
          </a:bodyPr>
          <a:lstStyle/>
          <a:p>
            <a:pPr lvl="0" algn="just"/>
            <a:r>
              <a:rPr lang="it-IT" sz="1600" b="1" dirty="0"/>
              <a:t>PUBBLICAZIONE DI LIBRI ATTINENTI ALL’OGGETTO DELLA RICERCA</a:t>
            </a:r>
          </a:p>
          <a:p>
            <a:pPr algn="just"/>
            <a:endParaRPr lang="it-IT" sz="1600" cap="small" dirty="0"/>
          </a:p>
          <a:p>
            <a:pPr algn="just"/>
            <a:r>
              <a:rPr lang="it-IT" sz="1600" b="1" cap="small" dirty="0"/>
              <a:t>ECCEZIONI:</a:t>
            </a:r>
          </a:p>
          <a:p>
            <a:pPr algn="just"/>
            <a:endParaRPr lang="it-IT" sz="1600" b="1" cap="small" dirty="0"/>
          </a:p>
          <a:p>
            <a:pPr marL="285750" indent="-285750" algn="just">
              <a:buFontTx/>
              <a:buChar char="-"/>
            </a:pPr>
            <a:r>
              <a:rPr lang="it-IT" sz="1600" cap="small" dirty="0"/>
              <a:t>Costi per pubblicazione su riviste</a:t>
            </a:r>
          </a:p>
          <a:p>
            <a:pPr marL="285750" indent="-285750" algn="just" defTabSz="661988">
              <a:buFontTx/>
              <a:buChar char="-"/>
            </a:pPr>
            <a:r>
              <a:rPr lang="it-IT" sz="1600" cap="small" dirty="0"/>
              <a:t>Acquisto libri			</a:t>
            </a:r>
            <a:r>
              <a:rPr lang="it-IT" sz="1600" b="1" cap="small" dirty="0"/>
              <a:t>ammissibili esclusivamente in voce b</a:t>
            </a:r>
          </a:p>
          <a:p>
            <a:pPr marL="285750" indent="-285750" algn="just">
              <a:buFontTx/>
              <a:buChar char="-"/>
            </a:pPr>
            <a:r>
              <a:rPr lang="it-IT" sz="1600" cap="small" dirty="0"/>
              <a:t>Open </a:t>
            </a:r>
            <a:r>
              <a:rPr lang="it-IT" sz="1600" cap="small" dirty="0" err="1"/>
              <a:t>access</a:t>
            </a:r>
            <a:endParaRPr lang="it-IT" sz="1600" cap="small" dirty="0"/>
          </a:p>
          <a:p>
            <a:pPr lvl="0" algn="just"/>
            <a:endParaRPr lang="it-IT" sz="1600" b="1" cap="small" dirty="0"/>
          </a:p>
        </p:txBody>
      </p:sp>
      <p:sp>
        <p:nvSpPr>
          <p:cNvPr id="17" name="Rettangolo 16"/>
          <p:cNvSpPr/>
          <p:nvPr/>
        </p:nvSpPr>
        <p:spPr>
          <a:xfrm>
            <a:off x="2195736" y="4869160"/>
            <a:ext cx="6552728" cy="1815882"/>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txBody>
          <a:bodyPr wrap="square">
            <a:spAutoFit/>
          </a:bodyPr>
          <a:lstStyle/>
          <a:p>
            <a:r>
              <a:rPr lang="it-IT" sz="1600" b="1" dirty="0"/>
              <a:t>A SCOPO PREMIALE, È PREVISTA LA CORRESPONSIONE, IN FAVORE DELL’ATENEO/ENTE SEDE DELL’UNITÀ DI RICERCA DEL PI,  DI UNA QUOTA FORFETARIA (CHE PERTANTO NON DOVRÀ ESSERE RENDICONTATA)  PARI AL 3% DEL COSTO CONGRUO DEL PROGETTO (COSÌ COME DEFINITO DAL COMPETENTE COMITATO DI SELEZIONE, NEL RISPETTO DELLE PROCEDURE), PER LE ESIGENZE LEGATE ALLE ATTIVITÀ DI COORDINAMENTO DELL’INTERO  PROGETTO.</a:t>
            </a:r>
            <a:endParaRPr lang="it-IT" sz="1600" b="1" cap="small" dirty="0"/>
          </a:p>
        </p:txBody>
      </p:sp>
      <p:pic>
        <p:nvPicPr>
          <p:cNvPr id="18" name="Picture 3" descr="http://2.bp.blogspot.com/-WhTY2obHAaU/TqFc20B0HoI/AAAAAAAAAE0/duXurzwFQZI/s1600/stopalcancro2.gif">
            <a:hlinkClick r:id="rId2"/>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39481" y="4581128"/>
            <a:ext cx="1835696" cy="82877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2195736" y="3606115"/>
            <a:ext cx="6480720" cy="830997"/>
          </a:xfrm>
          <a:prstGeom prst="rect">
            <a:avLst/>
          </a:prstGeom>
          <a:ln w="25400">
            <a:solidFill>
              <a:srgbClr val="C00000"/>
            </a:solidFill>
          </a:ln>
        </p:spPr>
        <p:txBody>
          <a:bodyPr wrap="square">
            <a:spAutoFit/>
          </a:bodyPr>
          <a:lstStyle/>
          <a:p>
            <a:pPr lvl="0" algn="just"/>
            <a:r>
              <a:rPr lang="it-IT" sz="1600" cap="small" dirty="0"/>
              <a:t>spese per la diffusione dei risultati della ricerca sostenute entro il dodicesimo mese successivo alla scadenza del progetto (in apposita rendicontazione integrativa)</a:t>
            </a:r>
            <a:endParaRPr lang="it-IT" sz="1600" b="1" cap="small" dirty="0"/>
          </a:p>
        </p:txBody>
      </p:sp>
      <p:sp>
        <p:nvSpPr>
          <p:cNvPr id="2" name="Parentesi graffa chiusa 1"/>
          <p:cNvSpPr/>
          <p:nvPr/>
        </p:nvSpPr>
        <p:spPr>
          <a:xfrm>
            <a:off x="5364088" y="2276872"/>
            <a:ext cx="108520" cy="792088"/>
          </a:xfrm>
          <a:prstGeom prst="rightBrace">
            <a:avLst/>
          </a:prstGeom>
          <a:ln w="25400">
            <a:solidFill>
              <a:srgbClr val="99003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5" name="Connettore 2 4"/>
          <p:cNvCxnSpPr/>
          <p:nvPr/>
        </p:nvCxnSpPr>
        <p:spPr>
          <a:xfrm flipV="1">
            <a:off x="1763688" y="2812607"/>
            <a:ext cx="432048" cy="324036"/>
          </a:xfrm>
          <a:prstGeom prst="straightConnector1">
            <a:avLst/>
          </a:prstGeom>
          <a:ln w="25400">
            <a:solidFill>
              <a:srgbClr val="990033"/>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a:off x="1763688" y="3164646"/>
            <a:ext cx="383894" cy="585233"/>
          </a:xfrm>
          <a:prstGeom prst="straightConnector1">
            <a:avLst/>
          </a:prstGeom>
          <a:ln w="25400">
            <a:solidFill>
              <a:srgbClr val="990033"/>
            </a:solidFill>
            <a:tailEnd type="arrow"/>
          </a:ln>
        </p:spPr>
        <p:style>
          <a:lnRef idx="1">
            <a:schemeClr val="accent1"/>
          </a:lnRef>
          <a:fillRef idx="0">
            <a:schemeClr val="accent1"/>
          </a:fillRef>
          <a:effectRef idx="0">
            <a:schemeClr val="accent1"/>
          </a:effectRef>
          <a:fontRef idx="minor">
            <a:schemeClr val="tx1"/>
          </a:fontRef>
        </p:style>
      </p:cxnSp>
      <p:pic>
        <p:nvPicPr>
          <p:cNvPr id="2050" name="Picture 2" descr="Immagine correlata">
            <a:hlinkClick r:id="rId4"/>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3145" y="648449"/>
            <a:ext cx="1898213" cy="2044229"/>
          </a:xfrm>
          <a:prstGeom prst="rect">
            <a:avLst/>
          </a:prstGeom>
          <a:noFill/>
          <a:extLst>
            <a:ext uri="{909E8E84-426E-40DD-AFC4-6F175D3DCCD1}">
              <a14:hiddenFill xmlns:a14="http://schemas.microsoft.com/office/drawing/2010/main">
                <a:solidFill>
                  <a:srgbClr val="FFFFFF"/>
                </a:solidFill>
              </a14:hiddenFill>
            </a:ext>
          </a:extLst>
        </p:spPr>
      </p:pic>
      <p:sp>
        <p:nvSpPr>
          <p:cNvPr id="25" name="Titolo 1"/>
          <p:cNvSpPr txBox="1">
            <a:spLocks/>
          </p:cNvSpPr>
          <p:nvPr/>
        </p:nvSpPr>
        <p:spPr>
          <a:xfrm>
            <a:off x="616024" y="404664"/>
            <a:ext cx="7772400" cy="533921"/>
          </a:xfrm>
          <a:prstGeom prst="rect">
            <a:avLst/>
          </a:prstGeom>
          <a:gradFill>
            <a:gsLst>
              <a:gs pos="0">
                <a:srgbClr val="FC9FCB"/>
              </a:gs>
              <a:gs pos="0">
                <a:srgbClr val="F8B049"/>
              </a:gs>
              <a:gs pos="84000">
                <a:srgbClr val="F8B049"/>
              </a:gs>
              <a:gs pos="98000">
                <a:srgbClr val="FEE7F2"/>
              </a:gs>
              <a:gs pos="94000">
                <a:srgbClr val="F952A0"/>
              </a:gs>
              <a:gs pos="100000">
                <a:srgbClr val="C50849"/>
              </a:gs>
              <a:gs pos="100000">
                <a:srgbClr val="B43E85"/>
              </a:gs>
              <a:gs pos="100000">
                <a:srgbClr val="F8B049"/>
              </a:gs>
            </a:gsLst>
            <a:lin ang="13500000" scaled="0"/>
          </a:gradFill>
          <a:ln w="25400">
            <a:solidFill>
              <a:schemeClr val="accent2">
                <a:lumMod val="60000"/>
                <a:lumOff val="40000"/>
              </a:schemeClr>
            </a:solidFill>
          </a:ln>
        </p:spPr>
        <p:txBody>
          <a:bodyPr vert="horz" lIns="91440" tIns="45720" rIns="91440" bIns="45720" rtlCol="0" anchor="ctr">
            <a:normAutofit/>
          </a:bodyPr>
          <a:lstStyle>
            <a:defPPr>
              <a:defRPr lang="it-IT"/>
            </a:defPPr>
            <a:lvl1pPr indent="-342900" algn="ctr">
              <a:lnSpc>
                <a:spcPct val="90000"/>
              </a:lnSpc>
              <a:spcBef>
                <a:spcPct val="0"/>
              </a:spcBef>
              <a:buFont typeface="Arial" pitchFamily="34" charset="0"/>
              <a:buNone/>
              <a:defRPr sz="3000" b="1">
                <a:latin typeface="+mj-lt"/>
                <a:ea typeface="+mj-ea"/>
                <a:cs typeface="+mj-cs"/>
              </a:defRPr>
            </a:lvl1pPr>
          </a:lstStyle>
          <a:p>
            <a:r>
              <a:rPr lang="it-IT" dirty="0"/>
              <a:t>VOCI DI SPESA</a:t>
            </a:r>
          </a:p>
        </p:txBody>
      </p:sp>
    </p:spTree>
    <p:extLst>
      <p:ext uri="{BB962C8B-B14F-4D97-AF65-F5344CB8AC3E}">
        <p14:creationId xmlns:p14="http://schemas.microsoft.com/office/powerpoint/2010/main" val="1167508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2656"/>
            <a:ext cx="8229600" cy="576064"/>
          </a:xfrm>
          <a:gradFill>
            <a:gsLst>
              <a:gs pos="0">
                <a:srgbClr val="FC9FCB"/>
              </a:gs>
              <a:gs pos="0">
                <a:srgbClr val="F8B049"/>
              </a:gs>
              <a:gs pos="84000">
                <a:srgbClr val="F8B049"/>
              </a:gs>
              <a:gs pos="98000">
                <a:srgbClr val="FEE7F2"/>
              </a:gs>
              <a:gs pos="94000">
                <a:srgbClr val="F952A0"/>
              </a:gs>
              <a:gs pos="100000">
                <a:srgbClr val="C50849"/>
              </a:gs>
              <a:gs pos="100000">
                <a:srgbClr val="B43E85"/>
              </a:gs>
              <a:gs pos="100000">
                <a:srgbClr val="F8B049"/>
              </a:gs>
            </a:gsLst>
            <a:lin ang="13500000" scaled="0"/>
          </a:gradFill>
          <a:ln w="25400">
            <a:solidFill>
              <a:schemeClr val="accent2">
                <a:lumMod val="60000"/>
                <a:lumOff val="40000"/>
              </a:schemeClr>
            </a:solidFill>
          </a:ln>
        </p:spPr>
        <p:txBody>
          <a:bodyPr vert="horz" lIns="91440" tIns="45720" rIns="91440" bIns="45720" rtlCol="0" anchor="ctr">
            <a:normAutofit fontScale="92500"/>
          </a:bodyPr>
          <a:lstStyle/>
          <a:p>
            <a:pPr>
              <a:lnSpc>
                <a:spcPct val="90000"/>
              </a:lnSpc>
            </a:pPr>
            <a:r>
              <a:rPr lang="it-IT" sz="3000" b="1" dirty="0"/>
              <a:t>	FONTI DI FINANZIAMENTO</a:t>
            </a:r>
          </a:p>
        </p:txBody>
      </p:sp>
      <p:sp>
        <p:nvSpPr>
          <p:cNvPr id="6" name="CasellaDiTesto 5"/>
          <p:cNvSpPr txBox="1"/>
          <p:nvPr/>
        </p:nvSpPr>
        <p:spPr>
          <a:xfrm>
            <a:off x="214881" y="2564904"/>
            <a:ext cx="1719267" cy="430887"/>
          </a:xfrm>
          <a:prstGeom prst="rect">
            <a:avLst/>
          </a:prstGeom>
          <a:noFill/>
        </p:spPr>
        <p:txBody>
          <a:bodyPr wrap="square" rtlCol="0">
            <a:spAutoFit/>
          </a:bodyPr>
          <a:lstStyle/>
          <a:p>
            <a:r>
              <a:rPr lang="it-IT" sz="2200" b="1" dirty="0">
                <a:solidFill>
                  <a:srgbClr val="FF0000"/>
                </a:solidFill>
              </a:rPr>
              <a:t>391.000.000</a:t>
            </a:r>
            <a:r>
              <a:rPr lang="it-IT" sz="2000" b="1" dirty="0"/>
              <a:t> </a:t>
            </a:r>
          </a:p>
        </p:txBody>
      </p:sp>
      <p:sp>
        <p:nvSpPr>
          <p:cNvPr id="194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pitchFamily="34" charset="0"/>
            </a:endParaRPr>
          </a:p>
        </p:txBody>
      </p:sp>
      <p:sp>
        <p:nvSpPr>
          <p:cNvPr id="11" name="Rettangolo 10"/>
          <p:cNvSpPr/>
          <p:nvPr/>
        </p:nvSpPr>
        <p:spPr>
          <a:xfrm>
            <a:off x="2411759" y="1628800"/>
            <a:ext cx="6359781" cy="400110"/>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ln>
            <a:solidFill>
              <a:srgbClr val="C00000">
                <a:alpha val="61000"/>
              </a:srgbClr>
            </a:solidFill>
          </a:ln>
        </p:spPr>
        <p:txBody>
          <a:bodyPr wrap="square">
            <a:spAutoFit/>
          </a:bodyPr>
          <a:lstStyle/>
          <a:p>
            <a:pPr algn="just">
              <a:tabLst>
                <a:tab pos="444500" algn="l"/>
                <a:tab pos="3322638" algn="l"/>
              </a:tabLst>
            </a:pPr>
            <a:r>
              <a:rPr lang="it-IT" sz="2000" b="1" cap="small" dirty="0"/>
              <a:t>Euro 250.000.000			IIT</a:t>
            </a:r>
          </a:p>
        </p:txBody>
      </p:sp>
      <p:sp>
        <p:nvSpPr>
          <p:cNvPr id="12" name="Freccia a destra 11"/>
          <p:cNvSpPr/>
          <p:nvPr/>
        </p:nvSpPr>
        <p:spPr>
          <a:xfrm>
            <a:off x="1907704" y="2664931"/>
            <a:ext cx="405603" cy="200055"/>
          </a:xfrm>
          <a:prstGeom prst="rightArrow">
            <a:avLst/>
          </a:prstGeom>
          <a:solidFill>
            <a:srgbClr val="C00000">
              <a:alpha val="63000"/>
            </a:srgb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                     </a:t>
            </a:r>
          </a:p>
        </p:txBody>
      </p:sp>
      <p:cxnSp>
        <p:nvCxnSpPr>
          <p:cNvPr id="8" name="Connettore 2 7"/>
          <p:cNvCxnSpPr/>
          <p:nvPr/>
        </p:nvCxnSpPr>
        <p:spPr>
          <a:xfrm>
            <a:off x="5183848" y="1857507"/>
            <a:ext cx="576064"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Rettangolo 14"/>
          <p:cNvSpPr/>
          <p:nvPr/>
        </p:nvSpPr>
        <p:spPr>
          <a:xfrm>
            <a:off x="2411758" y="2236802"/>
            <a:ext cx="6353483" cy="400110"/>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ln>
            <a:solidFill>
              <a:srgbClr val="C00000">
                <a:alpha val="61000"/>
              </a:srgbClr>
            </a:solidFill>
          </a:ln>
        </p:spPr>
        <p:txBody>
          <a:bodyPr wrap="square">
            <a:spAutoFit/>
          </a:bodyPr>
          <a:lstStyle/>
          <a:p>
            <a:pPr algn="just">
              <a:tabLst>
                <a:tab pos="444500" algn="l"/>
                <a:tab pos="3322638" algn="l"/>
              </a:tabLst>
            </a:pPr>
            <a:r>
              <a:rPr lang="it-IT" sz="2000" b="1" cap="small" dirty="0"/>
              <a:t>Euro 13.000.000			INFN</a:t>
            </a:r>
          </a:p>
        </p:txBody>
      </p:sp>
      <p:cxnSp>
        <p:nvCxnSpPr>
          <p:cNvPr id="17" name="Connettore 2 16"/>
          <p:cNvCxnSpPr/>
          <p:nvPr/>
        </p:nvCxnSpPr>
        <p:spPr>
          <a:xfrm>
            <a:off x="5198398" y="2454444"/>
            <a:ext cx="576064"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Rettangolo 17"/>
          <p:cNvSpPr/>
          <p:nvPr/>
        </p:nvSpPr>
        <p:spPr>
          <a:xfrm>
            <a:off x="2411758" y="2852936"/>
            <a:ext cx="6336706" cy="400110"/>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ln>
            <a:solidFill>
              <a:srgbClr val="C00000">
                <a:alpha val="61000"/>
              </a:srgbClr>
            </a:solidFill>
          </a:ln>
        </p:spPr>
        <p:txBody>
          <a:bodyPr wrap="square">
            <a:spAutoFit/>
          </a:bodyPr>
          <a:lstStyle/>
          <a:p>
            <a:pPr algn="just">
              <a:tabLst>
                <a:tab pos="444500" algn="l"/>
                <a:tab pos="3322638" algn="l"/>
              </a:tabLst>
            </a:pPr>
            <a:r>
              <a:rPr lang="it-IT" sz="2000" b="1" cap="small" dirty="0"/>
              <a:t>Euro 50.000.000			FSC</a:t>
            </a:r>
          </a:p>
        </p:txBody>
      </p:sp>
      <p:cxnSp>
        <p:nvCxnSpPr>
          <p:cNvPr id="19" name="Connettore 2 18"/>
          <p:cNvCxnSpPr/>
          <p:nvPr/>
        </p:nvCxnSpPr>
        <p:spPr>
          <a:xfrm>
            <a:off x="5181620" y="3107412"/>
            <a:ext cx="576064"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Rettangolo 19"/>
          <p:cNvSpPr/>
          <p:nvPr/>
        </p:nvSpPr>
        <p:spPr>
          <a:xfrm>
            <a:off x="2411758" y="3501008"/>
            <a:ext cx="6336706" cy="400110"/>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ln>
            <a:solidFill>
              <a:srgbClr val="C00000">
                <a:alpha val="61000"/>
              </a:srgbClr>
            </a:solidFill>
          </a:ln>
        </p:spPr>
        <p:txBody>
          <a:bodyPr wrap="square">
            <a:spAutoFit/>
          </a:bodyPr>
          <a:lstStyle/>
          <a:p>
            <a:pPr algn="just">
              <a:tabLst>
                <a:tab pos="444500" algn="l"/>
                <a:tab pos="3322638" algn="l"/>
              </a:tabLst>
            </a:pPr>
            <a:r>
              <a:rPr lang="it-IT" sz="2000" b="1" cap="small" dirty="0"/>
              <a:t>Euro 78.000.000			ALTRI CANALI</a:t>
            </a:r>
          </a:p>
        </p:txBody>
      </p:sp>
      <p:cxnSp>
        <p:nvCxnSpPr>
          <p:cNvPr id="21" name="Connettore 2 20"/>
          <p:cNvCxnSpPr/>
          <p:nvPr/>
        </p:nvCxnSpPr>
        <p:spPr>
          <a:xfrm>
            <a:off x="5181620" y="3717032"/>
            <a:ext cx="576064"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3" name="irc_mi" descr="Risultati immagini per fonti di finanziamento">
            <a:hlinkClick r:id="rId2"/>
          </p:cNvPr>
          <p:cNvPicPr/>
          <p:nvPr/>
        </p:nvPicPr>
        <p:blipFill rotWithShape="1">
          <a:blip r:embed="rId3" cstate="email">
            <a:extLst>
              <a:ext uri="{28A0092B-C50C-407E-A947-70E740481C1C}">
                <a14:useLocalDpi xmlns:a14="http://schemas.microsoft.com/office/drawing/2010/main"/>
              </a:ext>
            </a:extLst>
          </a:blip>
          <a:srcRect/>
          <a:stretch/>
        </p:blipFill>
        <p:spPr bwMode="auto">
          <a:xfrm>
            <a:off x="214881" y="4149080"/>
            <a:ext cx="3096344" cy="17144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1819972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2656"/>
            <a:ext cx="8229600" cy="576064"/>
          </a:xfrm>
          <a:gradFill>
            <a:gsLst>
              <a:gs pos="0">
                <a:srgbClr val="FC9FCB"/>
              </a:gs>
              <a:gs pos="0">
                <a:srgbClr val="F8B049"/>
              </a:gs>
              <a:gs pos="84000">
                <a:srgbClr val="F8B049"/>
              </a:gs>
              <a:gs pos="98000">
                <a:srgbClr val="FEE7F2"/>
              </a:gs>
              <a:gs pos="94000">
                <a:srgbClr val="F952A0"/>
              </a:gs>
              <a:gs pos="100000">
                <a:srgbClr val="C50849"/>
              </a:gs>
              <a:gs pos="100000">
                <a:srgbClr val="B43E85"/>
              </a:gs>
              <a:gs pos="100000">
                <a:srgbClr val="F8B049"/>
              </a:gs>
            </a:gsLst>
            <a:lin ang="13500000" scaled="0"/>
          </a:gradFill>
          <a:ln w="25400">
            <a:solidFill>
              <a:schemeClr val="accent2">
                <a:lumMod val="60000"/>
                <a:lumOff val="40000"/>
              </a:schemeClr>
            </a:solidFill>
          </a:ln>
        </p:spPr>
        <p:txBody>
          <a:bodyPr vert="horz" lIns="91440" tIns="45720" rIns="91440" bIns="45720" rtlCol="0" anchor="ctr">
            <a:normAutofit fontScale="92500"/>
          </a:bodyPr>
          <a:lstStyle/>
          <a:p>
            <a:pPr>
              <a:lnSpc>
                <a:spcPct val="90000"/>
              </a:lnSpc>
            </a:pPr>
            <a:r>
              <a:rPr lang="it-IT" sz="3000" b="1" dirty="0"/>
              <a:t>	LINEE D’INTERVENTO</a:t>
            </a:r>
          </a:p>
        </p:txBody>
      </p:sp>
      <p:sp>
        <p:nvSpPr>
          <p:cNvPr id="1945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a:ln>
                <a:noFill/>
              </a:ln>
              <a:solidFill>
                <a:schemeClr val="tx1"/>
              </a:solidFill>
              <a:effectLst/>
              <a:latin typeface="Arial" pitchFamily="34" charset="0"/>
            </a:endParaRPr>
          </a:p>
        </p:txBody>
      </p:sp>
      <p:sp>
        <p:nvSpPr>
          <p:cNvPr id="11" name="Rettangolo 10"/>
          <p:cNvSpPr/>
          <p:nvPr/>
        </p:nvSpPr>
        <p:spPr>
          <a:xfrm>
            <a:off x="2699792" y="1124744"/>
            <a:ext cx="5904656" cy="1169551"/>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ln>
            <a:solidFill>
              <a:srgbClr val="FF0000"/>
            </a:solidFill>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tabLst>
                <a:tab pos="444500" algn="l"/>
                <a:tab pos="3322638" algn="l"/>
              </a:tabLst>
            </a:pPr>
            <a:r>
              <a:rPr lang="it-IT" sz="1600" b="1">
                <a:ln w="11430"/>
                <a:solidFill>
                  <a:schemeClr val="tx1"/>
                </a:solidFill>
                <a:effectLst>
                  <a:outerShdw blurRad="50800" dist="39000" dir="5460000" algn="tl">
                    <a:srgbClr val="000000">
                      <a:alpha val="38000"/>
                    </a:srgbClr>
                  </a:outerShdw>
                </a:effectLst>
              </a:rPr>
              <a:t>A.	LINEA </a:t>
            </a:r>
            <a:r>
              <a:rPr lang="it-IT" sz="1600" b="1" dirty="0">
                <a:ln w="11430"/>
                <a:solidFill>
                  <a:schemeClr val="tx1"/>
                </a:solidFill>
                <a:effectLst>
                  <a:outerShdw blurRad="50800" dist="39000" dir="5460000" algn="tl">
                    <a:srgbClr val="000000">
                      <a:alpha val="38000"/>
                    </a:srgbClr>
                  </a:outerShdw>
                </a:effectLst>
              </a:rPr>
              <a:t>D’INTERVENTO PRINCIPALE :</a:t>
            </a:r>
          </a:p>
          <a:p>
            <a:pPr marL="342900" indent="-342900" algn="just">
              <a:tabLst>
                <a:tab pos="444500" algn="l"/>
                <a:tab pos="3322638" algn="l"/>
              </a:tabLst>
            </a:pPr>
            <a:r>
              <a:rPr lang="it-IT" b="1" dirty="0"/>
              <a:t>aperta a tutti i progetti che non appartengano in via</a:t>
            </a:r>
          </a:p>
          <a:p>
            <a:pPr marL="342900" indent="-342900" algn="just">
              <a:tabLst>
                <a:tab pos="444500" algn="l"/>
                <a:tab pos="3322638" algn="l"/>
              </a:tabLst>
            </a:pPr>
            <a:r>
              <a:rPr lang="it-IT" b="1" dirty="0"/>
              <a:t>esclusiva alla linea b o alla linea c, con una dotazione di euro</a:t>
            </a:r>
          </a:p>
          <a:p>
            <a:pPr marL="342900" indent="-342900" algn="just">
              <a:tabLst>
                <a:tab pos="444500" algn="l"/>
                <a:tab pos="3322638" algn="l"/>
              </a:tabLst>
            </a:pPr>
            <a:r>
              <a:rPr lang="it-IT" b="1" dirty="0"/>
              <a:t>305.000.000</a:t>
            </a:r>
          </a:p>
        </p:txBody>
      </p:sp>
      <p:pic>
        <p:nvPicPr>
          <p:cNvPr id="18" name="Picture 8" descr="http://www.arredamentipoggi.com/wp-content/uploads/2013/11/novita1.png">
            <a:hlinkClick r:id="rId2"/>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19938199">
            <a:off x="523707" y="4541090"/>
            <a:ext cx="1942171" cy="1035824"/>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Immagine correlata">
            <a:hlinkClick r:id="rId4"/>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187095" y="1211307"/>
            <a:ext cx="2433717" cy="2433717"/>
          </a:xfrm>
          <a:prstGeom prst="rect">
            <a:avLst/>
          </a:prstGeom>
          <a:noFill/>
          <a:extLst>
            <a:ext uri="{909E8E84-426E-40DD-AFC4-6F175D3DCCD1}">
              <a14:hiddenFill xmlns:a14="http://schemas.microsoft.com/office/drawing/2010/main">
                <a:solidFill>
                  <a:srgbClr val="FFFFFF"/>
                </a:solidFill>
              </a14:hiddenFill>
            </a:ext>
          </a:extLst>
        </p:spPr>
      </p:pic>
      <p:sp>
        <p:nvSpPr>
          <p:cNvPr id="24" name="Rettangolo 23"/>
          <p:cNvSpPr/>
          <p:nvPr/>
        </p:nvSpPr>
        <p:spPr>
          <a:xfrm>
            <a:off x="2685760" y="2636912"/>
            <a:ext cx="5918688" cy="1877437"/>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ln>
            <a:solidFill>
              <a:srgbClr val="FF0000"/>
            </a:solidFill>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342900" indent="-342900" algn="just">
              <a:buAutoNum type="alphaUcPeriod" startAt="2"/>
              <a:tabLst>
                <a:tab pos="444500" algn="l"/>
                <a:tab pos="3322638" algn="l"/>
              </a:tabLst>
            </a:pPr>
            <a:r>
              <a:rPr lang="it-IT" sz="1600" b="1" dirty="0">
                <a:ln w="11430"/>
                <a:solidFill>
                  <a:schemeClr val="tx1"/>
                </a:solidFill>
                <a:effectLst>
                  <a:outerShdw blurRad="50800" dist="39000" dir="5460000" algn="tl">
                    <a:srgbClr val="000000">
                      <a:alpha val="38000"/>
                    </a:srgbClr>
                  </a:outerShdw>
                </a:effectLst>
              </a:rPr>
              <a:t>LINEA D’INTERVENTO GIOVANI:</a:t>
            </a:r>
          </a:p>
          <a:p>
            <a:pPr algn="just">
              <a:tabLst>
                <a:tab pos="444500" algn="l"/>
                <a:tab pos="3322638" algn="l"/>
              </a:tabLst>
            </a:pPr>
            <a:endParaRPr lang="it-IT" sz="1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
              <a:tabLst>
                <a:tab pos="444500" algn="l"/>
                <a:tab pos="3322638" algn="l"/>
              </a:tabLst>
            </a:pPr>
            <a:r>
              <a:rPr lang="it-IT" b="1" dirty="0">
                <a:ln w="11430"/>
                <a:solidFill>
                  <a:schemeClr val="tx1"/>
                </a:solidFill>
              </a:rPr>
              <a:t>riservata a progetti nei quali tutte le unità di ricerca (compresa quella del PI) siano guidate da professori o ricercatori  di età inferiore a 40 anni alla data del presente bando, con una dotazione riservata di fondi di euro 22.000.000</a:t>
            </a:r>
            <a:endParaRPr lang="it-IT" sz="1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5" name="Rettangolo 24"/>
          <p:cNvSpPr/>
          <p:nvPr/>
        </p:nvSpPr>
        <p:spPr>
          <a:xfrm>
            <a:off x="2682386" y="4653136"/>
            <a:ext cx="5922061" cy="1969770"/>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ln>
            <a:solidFill>
              <a:srgbClr val="FF0000"/>
            </a:solidFill>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tabLst>
                <a:tab pos="444500" algn="l"/>
                <a:tab pos="3322638" algn="l"/>
              </a:tabLst>
            </a:pPr>
            <a:r>
              <a:rPr lang="it-IT" sz="1600" b="1" dirty="0">
                <a:ln w="11430"/>
                <a:solidFill>
                  <a:schemeClr val="tx1"/>
                </a:solidFill>
                <a:effectLst>
                  <a:outerShdw blurRad="50800" dist="39000" dir="5460000" algn="tl">
                    <a:srgbClr val="000000">
                      <a:alpha val="38000"/>
                    </a:srgbClr>
                  </a:outerShdw>
                </a:effectLst>
              </a:rPr>
              <a:t>C.	LINEA D’INTERVENTO SUD:</a:t>
            </a:r>
          </a:p>
          <a:p>
            <a:pPr marL="342900" indent="-342900" algn="just">
              <a:buAutoNum type="alphaUcPeriod" startAt="2"/>
              <a:tabLst>
                <a:tab pos="444500" algn="l"/>
                <a:tab pos="3322638" algn="l"/>
              </a:tabLst>
            </a:pPr>
            <a:endParaRPr lang="it-IT" sz="1600" b="1" dirty="0">
              <a:ln w="11430"/>
              <a:solidFill>
                <a:schemeClr val="tx1"/>
              </a:solidFill>
              <a:effectLst>
                <a:outerShdw blurRad="50800" dist="39000" dir="5460000" algn="tl">
                  <a:srgbClr val="000000">
                    <a:alpha val="38000"/>
                  </a:srgbClr>
                </a:outerShdw>
              </a:effectLst>
            </a:endParaRPr>
          </a:p>
          <a:p>
            <a:pPr algn="just">
              <a:tabLst>
                <a:tab pos="444500" algn="l"/>
                <a:tab pos="3322638" algn="l"/>
              </a:tabLst>
            </a:pPr>
            <a:r>
              <a:rPr lang="it-IT" b="1" dirty="0">
                <a:ln w="11430"/>
                <a:solidFill>
                  <a:schemeClr val="tx1"/>
                </a:solidFill>
                <a:effectLst>
                  <a:outerShdw blurRad="50800" dist="39000" dir="5460000" algn="tl">
                    <a:srgbClr val="000000">
                      <a:alpha val="38000"/>
                    </a:srgbClr>
                  </a:outerShdw>
                </a:effectLst>
              </a:rPr>
              <a:t>con una dotazione di fondi per euro 64.000.000, riservata a progetti nei quali tutte le unità (compresa quella del PI) siano effettivamente operative  nei territori delle regioni in ritardo di sviluppo (Basilicata, Calabria, Campania, Puglia e Sicilia) o in transizione (Abruzzo, Molise </a:t>
            </a:r>
            <a:r>
              <a:rPr lang="it-IT" b="1">
                <a:ln w="11430"/>
                <a:solidFill>
                  <a:schemeClr val="tx1"/>
                </a:solidFill>
                <a:effectLst>
                  <a:outerShdw blurRad="50800" dist="39000" dir="5460000" algn="tl">
                    <a:srgbClr val="000000">
                      <a:alpha val="38000"/>
                    </a:srgbClr>
                  </a:outerShdw>
                </a:effectLst>
              </a:rPr>
              <a:t>e Sardegna)</a:t>
            </a:r>
            <a:endParaRPr lang="it-IT" b="1" dirty="0">
              <a:ln w="11430"/>
              <a:solidFill>
                <a:schemeClr val="tx1"/>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179697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ccia a destra 7"/>
          <p:cNvSpPr/>
          <p:nvPr/>
        </p:nvSpPr>
        <p:spPr>
          <a:xfrm flipV="1">
            <a:off x="2418904" y="1409095"/>
            <a:ext cx="2009080" cy="45719"/>
          </a:xfrm>
          <a:prstGeom prst="rightArrow">
            <a:avLst>
              <a:gd name="adj1" fmla="val 50000"/>
              <a:gd name="adj2" fmla="val 57468"/>
            </a:avLst>
          </a:prstGeom>
          <a:solidFill>
            <a:srgbClr val="FF0000">
              <a:alpha val="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a destra 8"/>
          <p:cNvSpPr/>
          <p:nvPr/>
        </p:nvSpPr>
        <p:spPr>
          <a:xfrm>
            <a:off x="2411759" y="2044704"/>
            <a:ext cx="2016225" cy="45719"/>
          </a:xfrm>
          <a:prstGeom prst="rightArrow">
            <a:avLst>
              <a:gd name="adj1" fmla="val 50000"/>
              <a:gd name="adj2" fmla="val 57468"/>
            </a:avLst>
          </a:prstGeom>
          <a:solidFill>
            <a:srgbClr val="FF0000">
              <a:alpha val="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reccia a destra 13"/>
          <p:cNvSpPr/>
          <p:nvPr/>
        </p:nvSpPr>
        <p:spPr>
          <a:xfrm>
            <a:off x="2411761" y="2608454"/>
            <a:ext cx="2016224" cy="58183"/>
          </a:xfrm>
          <a:prstGeom prst="rightArrow">
            <a:avLst>
              <a:gd name="adj1" fmla="val 50000"/>
              <a:gd name="adj2" fmla="val 57468"/>
            </a:avLst>
          </a:prstGeom>
          <a:solidFill>
            <a:srgbClr val="FF0000">
              <a:alpha val="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Titolo 1"/>
          <p:cNvSpPr txBox="1">
            <a:spLocks/>
          </p:cNvSpPr>
          <p:nvPr/>
        </p:nvSpPr>
        <p:spPr>
          <a:xfrm>
            <a:off x="457200" y="332656"/>
            <a:ext cx="8229600" cy="576064"/>
          </a:xfrm>
          <a:prstGeom prst="rect">
            <a:avLst/>
          </a:prstGeom>
          <a:gradFill>
            <a:gsLst>
              <a:gs pos="0">
                <a:srgbClr val="FC9FCB"/>
              </a:gs>
              <a:gs pos="0">
                <a:srgbClr val="F8B049"/>
              </a:gs>
              <a:gs pos="84000">
                <a:srgbClr val="F8B049"/>
              </a:gs>
              <a:gs pos="98000">
                <a:srgbClr val="FEE7F2"/>
              </a:gs>
              <a:gs pos="94000">
                <a:srgbClr val="F952A0"/>
              </a:gs>
              <a:gs pos="100000">
                <a:srgbClr val="C50849"/>
              </a:gs>
              <a:gs pos="100000">
                <a:srgbClr val="B43E85"/>
              </a:gs>
              <a:gs pos="100000">
                <a:srgbClr val="F8B049"/>
              </a:gs>
            </a:gsLst>
            <a:lin ang="13500000" scaled="0"/>
          </a:gradFill>
          <a:ln w="25400">
            <a:solidFill>
              <a:schemeClr val="accent2">
                <a:lumMod val="60000"/>
                <a:lumOff val="40000"/>
              </a:schemeClr>
            </a:solidFill>
          </a:ln>
        </p:spPr>
        <p:txBody>
          <a:bodyPr vert="horz" lIns="91440" tIns="45720" rIns="91440" bIns="45720" rtlCol="0" anchor="ctr">
            <a:normAutofit/>
          </a:bodyPr>
          <a:lstStyle>
            <a:lvl1pPr algn="ctr">
              <a:lnSpc>
                <a:spcPct val="90000"/>
              </a:lnSpc>
              <a:spcBef>
                <a:spcPct val="0"/>
              </a:spcBef>
              <a:buNone/>
              <a:defRPr sz="3000" b="1">
                <a:latin typeface="+mj-lt"/>
                <a:ea typeface="+mj-ea"/>
                <a:cs typeface="+mj-cs"/>
              </a:defRPr>
            </a:lvl1pPr>
          </a:lstStyle>
          <a:p>
            <a:r>
              <a:rPr lang="it-IT" dirty="0"/>
              <a:t>RIPARTIZIONE DEI BUDGET</a:t>
            </a:r>
          </a:p>
        </p:txBody>
      </p:sp>
      <p:sp>
        <p:nvSpPr>
          <p:cNvPr id="5" name="Rettangolo 4"/>
          <p:cNvSpPr/>
          <p:nvPr/>
        </p:nvSpPr>
        <p:spPr>
          <a:xfrm>
            <a:off x="673224" y="1382807"/>
            <a:ext cx="1738536" cy="1323439"/>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ln>
            <a:solidFill>
              <a:srgbClr val="C00000">
                <a:alpha val="61000"/>
              </a:srgbClr>
            </a:solidFill>
          </a:ln>
        </p:spPr>
        <p:txBody>
          <a:bodyPr wrap="square">
            <a:spAutoFit/>
          </a:bodyPr>
          <a:lstStyle/>
          <a:p>
            <a:pPr algn="ctr">
              <a:tabLst>
                <a:tab pos="444500" algn="l"/>
                <a:tab pos="3322638" algn="l"/>
              </a:tabLst>
            </a:pPr>
            <a:endParaRPr lang="it-IT" sz="1600" b="1" cap="small" dirty="0"/>
          </a:p>
          <a:p>
            <a:pPr algn="ctr">
              <a:tabLst>
                <a:tab pos="444500" algn="l"/>
                <a:tab pos="3322638" algn="l"/>
              </a:tabLst>
            </a:pPr>
            <a:endParaRPr lang="it-IT" sz="1600" b="1" cap="small" dirty="0"/>
          </a:p>
          <a:p>
            <a:pPr algn="ctr">
              <a:tabLst>
                <a:tab pos="444500" algn="l"/>
                <a:tab pos="3322638" algn="l"/>
              </a:tabLst>
            </a:pPr>
            <a:r>
              <a:rPr lang="it-IT" sz="1600" b="1" cap="small" dirty="0"/>
              <a:t>LINEA PRINCIPALE</a:t>
            </a:r>
          </a:p>
          <a:p>
            <a:pPr algn="ctr">
              <a:tabLst>
                <a:tab pos="444500" algn="l"/>
                <a:tab pos="3322638" algn="l"/>
              </a:tabLst>
            </a:pPr>
            <a:endParaRPr lang="it-IT" sz="1600" b="1" cap="small" dirty="0"/>
          </a:p>
          <a:p>
            <a:pPr algn="just">
              <a:tabLst>
                <a:tab pos="444500" algn="l"/>
                <a:tab pos="3322638" algn="l"/>
              </a:tabLst>
            </a:pPr>
            <a:endParaRPr lang="it-IT" sz="1600" b="1" cap="small" dirty="0"/>
          </a:p>
        </p:txBody>
      </p:sp>
      <p:sp>
        <p:nvSpPr>
          <p:cNvPr id="11" name="Rettangolo 10"/>
          <p:cNvSpPr/>
          <p:nvPr/>
        </p:nvSpPr>
        <p:spPr>
          <a:xfrm>
            <a:off x="4500679" y="1268760"/>
            <a:ext cx="3527705" cy="338554"/>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ln>
            <a:solidFill>
              <a:srgbClr val="C00000">
                <a:alpha val="61000"/>
              </a:srgbClr>
            </a:solidFill>
          </a:ln>
        </p:spPr>
        <p:txBody>
          <a:bodyPr wrap="square">
            <a:spAutoFit/>
          </a:bodyPr>
          <a:lstStyle/>
          <a:p>
            <a:pPr algn="ctr">
              <a:tabLst>
                <a:tab pos="444500" algn="l"/>
                <a:tab pos="3322638" algn="l"/>
              </a:tabLst>
            </a:pPr>
            <a:r>
              <a:rPr lang="it-IT" sz="1600" b="1" cap="small" dirty="0"/>
              <a:t>LS: 	EURO 110.000.000	</a:t>
            </a:r>
          </a:p>
        </p:txBody>
      </p:sp>
      <p:sp>
        <p:nvSpPr>
          <p:cNvPr id="12" name="Rettangolo 11"/>
          <p:cNvSpPr/>
          <p:nvPr/>
        </p:nvSpPr>
        <p:spPr>
          <a:xfrm>
            <a:off x="4495254" y="1916832"/>
            <a:ext cx="3528391" cy="338554"/>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ln>
            <a:solidFill>
              <a:srgbClr val="C00000">
                <a:alpha val="61000"/>
              </a:srgbClr>
            </a:solidFill>
          </a:ln>
        </p:spPr>
        <p:txBody>
          <a:bodyPr wrap="square">
            <a:spAutoFit/>
          </a:bodyPr>
          <a:lstStyle/>
          <a:p>
            <a:pPr algn="just">
              <a:tabLst>
                <a:tab pos="444500" algn="l"/>
                <a:tab pos="3322638" algn="l"/>
              </a:tabLst>
            </a:pPr>
            <a:r>
              <a:rPr lang="it-IT" sz="1600" b="1" cap="small" dirty="0"/>
              <a:t>PE:	EURO 110.000.000 </a:t>
            </a:r>
          </a:p>
        </p:txBody>
      </p:sp>
      <p:sp>
        <p:nvSpPr>
          <p:cNvPr id="13" name="Rettangolo 12"/>
          <p:cNvSpPr/>
          <p:nvPr/>
        </p:nvSpPr>
        <p:spPr>
          <a:xfrm>
            <a:off x="4495254" y="2468269"/>
            <a:ext cx="3528391" cy="338554"/>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ln>
            <a:solidFill>
              <a:srgbClr val="C00000">
                <a:alpha val="61000"/>
              </a:srgbClr>
            </a:solidFill>
          </a:ln>
        </p:spPr>
        <p:txBody>
          <a:bodyPr wrap="square">
            <a:spAutoFit/>
          </a:bodyPr>
          <a:lstStyle/>
          <a:p>
            <a:pPr algn="just">
              <a:tabLst>
                <a:tab pos="444500" algn="l"/>
                <a:tab pos="3322638" algn="l"/>
              </a:tabLst>
            </a:pPr>
            <a:r>
              <a:rPr lang="it-IT" sz="1600" b="1" cap="small" dirty="0"/>
              <a:t>SH:	EURO 85.000.000</a:t>
            </a:r>
          </a:p>
        </p:txBody>
      </p:sp>
      <p:sp>
        <p:nvSpPr>
          <p:cNvPr id="15" name="Freccia a destra 14"/>
          <p:cNvSpPr/>
          <p:nvPr/>
        </p:nvSpPr>
        <p:spPr>
          <a:xfrm flipV="1">
            <a:off x="2418904" y="3353311"/>
            <a:ext cx="2009080" cy="45719"/>
          </a:xfrm>
          <a:prstGeom prst="rightArrow">
            <a:avLst>
              <a:gd name="adj1" fmla="val 50000"/>
              <a:gd name="adj2" fmla="val 57468"/>
            </a:avLst>
          </a:prstGeom>
          <a:solidFill>
            <a:srgbClr val="FF0000">
              <a:alpha val="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Freccia a destra 15"/>
          <p:cNvSpPr/>
          <p:nvPr/>
        </p:nvSpPr>
        <p:spPr>
          <a:xfrm>
            <a:off x="2411759" y="3988920"/>
            <a:ext cx="2016225" cy="45719"/>
          </a:xfrm>
          <a:prstGeom prst="rightArrow">
            <a:avLst>
              <a:gd name="adj1" fmla="val 50000"/>
              <a:gd name="adj2" fmla="val 57468"/>
            </a:avLst>
          </a:prstGeom>
          <a:solidFill>
            <a:srgbClr val="FF0000">
              <a:alpha val="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Freccia a destra 16"/>
          <p:cNvSpPr/>
          <p:nvPr/>
        </p:nvSpPr>
        <p:spPr>
          <a:xfrm>
            <a:off x="2411761" y="4552670"/>
            <a:ext cx="2016224" cy="58183"/>
          </a:xfrm>
          <a:prstGeom prst="rightArrow">
            <a:avLst>
              <a:gd name="adj1" fmla="val 50000"/>
              <a:gd name="adj2" fmla="val 57468"/>
            </a:avLst>
          </a:prstGeom>
          <a:solidFill>
            <a:srgbClr val="FF0000">
              <a:alpha val="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Rettangolo 17"/>
          <p:cNvSpPr/>
          <p:nvPr/>
        </p:nvSpPr>
        <p:spPr>
          <a:xfrm>
            <a:off x="673224" y="3327023"/>
            <a:ext cx="1738536" cy="1323439"/>
          </a:xfrm>
          <a:prstGeom prst="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lin ang="2700000" scaled="0"/>
            <a:tileRect/>
          </a:gradFill>
          <a:ln>
            <a:solidFill>
              <a:srgbClr val="C00000">
                <a:alpha val="61000"/>
              </a:srgbClr>
            </a:solidFill>
          </a:ln>
        </p:spPr>
        <p:txBody>
          <a:bodyPr wrap="square">
            <a:spAutoFit/>
          </a:bodyPr>
          <a:lstStyle/>
          <a:p>
            <a:pPr algn="ctr">
              <a:tabLst>
                <a:tab pos="444500" algn="l"/>
                <a:tab pos="3322638" algn="l"/>
              </a:tabLst>
            </a:pPr>
            <a:endParaRPr lang="it-IT" sz="1600" b="1" cap="small" dirty="0"/>
          </a:p>
          <a:p>
            <a:pPr algn="ctr">
              <a:tabLst>
                <a:tab pos="444500" algn="l"/>
                <a:tab pos="3322638" algn="l"/>
              </a:tabLst>
            </a:pPr>
            <a:endParaRPr lang="it-IT" sz="1600" b="1" cap="small" dirty="0"/>
          </a:p>
          <a:p>
            <a:pPr algn="ctr">
              <a:tabLst>
                <a:tab pos="444500" algn="l"/>
                <a:tab pos="3322638" algn="l"/>
              </a:tabLst>
            </a:pPr>
            <a:r>
              <a:rPr lang="it-IT" sz="1600" b="1" cap="small" dirty="0"/>
              <a:t>LINEA GIOVANI</a:t>
            </a:r>
          </a:p>
          <a:p>
            <a:pPr algn="ctr">
              <a:tabLst>
                <a:tab pos="444500" algn="l"/>
                <a:tab pos="3322638" algn="l"/>
              </a:tabLst>
            </a:pPr>
            <a:endParaRPr lang="it-IT" sz="1600" b="1" cap="small" dirty="0"/>
          </a:p>
          <a:p>
            <a:pPr algn="just">
              <a:tabLst>
                <a:tab pos="444500" algn="l"/>
                <a:tab pos="3322638" algn="l"/>
              </a:tabLst>
            </a:pPr>
            <a:endParaRPr lang="it-IT" sz="1600" b="1" cap="small" dirty="0"/>
          </a:p>
        </p:txBody>
      </p:sp>
      <p:sp>
        <p:nvSpPr>
          <p:cNvPr id="19" name="Rettangolo 18"/>
          <p:cNvSpPr/>
          <p:nvPr/>
        </p:nvSpPr>
        <p:spPr>
          <a:xfrm>
            <a:off x="4500679" y="3212976"/>
            <a:ext cx="3527705" cy="338554"/>
          </a:xfrm>
          <a:prstGeom prst="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lin ang="2700000" scaled="0"/>
            <a:tileRect/>
          </a:gradFill>
          <a:ln>
            <a:solidFill>
              <a:srgbClr val="C00000">
                <a:alpha val="61000"/>
              </a:srgbClr>
            </a:solidFill>
          </a:ln>
        </p:spPr>
        <p:txBody>
          <a:bodyPr wrap="square">
            <a:spAutoFit/>
          </a:bodyPr>
          <a:lstStyle/>
          <a:p>
            <a:pPr algn="ctr">
              <a:tabLst>
                <a:tab pos="444500" algn="l"/>
                <a:tab pos="3322638" algn="l"/>
              </a:tabLst>
            </a:pPr>
            <a:r>
              <a:rPr lang="it-IT" sz="1600" b="1" cap="small" dirty="0"/>
              <a:t>LS: 	EURO 8.000.000	</a:t>
            </a:r>
          </a:p>
        </p:txBody>
      </p:sp>
      <p:sp>
        <p:nvSpPr>
          <p:cNvPr id="20" name="Rettangolo 19"/>
          <p:cNvSpPr/>
          <p:nvPr/>
        </p:nvSpPr>
        <p:spPr>
          <a:xfrm>
            <a:off x="4495254" y="3861048"/>
            <a:ext cx="3528391" cy="338554"/>
          </a:xfrm>
          <a:prstGeom prst="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lin ang="2700000" scaled="0"/>
            <a:tileRect/>
          </a:gradFill>
          <a:ln>
            <a:solidFill>
              <a:srgbClr val="C00000">
                <a:alpha val="61000"/>
              </a:srgbClr>
            </a:solidFill>
          </a:ln>
        </p:spPr>
        <p:txBody>
          <a:bodyPr wrap="square">
            <a:spAutoFit/>
          </a:bodyPr>
          <a:lstStyle/>
          <a:p>
            <a:pPr>
              <a:tabLst>
                <a:tab pos="444500" algn="l"/>
                <a:tab pos="3322638" algn="l"/>
              </a:tabLst>
            </a:pPr>
            <a:r>
              <a:rPr lang="it-IT" sz="1600" b="1" cap="small" dirty="0"/>
              <a:t>PE:	EURO 8.000.000 </a:t>
            </a:r>
          </a:p>
        </p:txBody>
      </p:sp>
      <p:sp>
        <p:nvSpPr>
          <p:cNvPr id="21" name="Rettangolo 20"/>
          <p:cNvSpPr/>
          <p:nvPr/>
        </p:nvSpPr>
        <p:spPr>
          <a:xfrm>
            <a:off x="4495254" y="4412485"/>
            <a:ext cx="3528391" cy="338554"/>
          </a:xfrm>
          <a:prstGeom prst="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lin ang="2700000" scaled="0"/>
            <a:tileRect/>
          </a:gradFill>
          <a:ln>
            <a:solidFill>
              <a:srgbClr val="C00000">
                <a:alpha val="61000"/>
              </a:srgbClr>
            </a:solidFill>
          </a:ln>
        </p:spPr>
        <p:txBody>
          <a:bodyPr wrap="square">
            <a:spAutoFit/>
          </a:bodyPr>
          <a:lstStyle/>
          <a:p>
            <a:pPr>
              <a:tabLst>
                <a:tab pos="444500" algn="l"/>
                <a:tab pos="3322638" algn="l"/>
              </a:tabLst>
            </a:pPr>
            <a:r>
              <a:rPr lang="it-IT" sz="1600" b="1" cap="small" dirty="0"/>
              <a:t>SH:	EURO 6.000.000</a:t>
            </a:r>
          </a:p>
        </p:txBody>
      </p:sp>
      <p:sp>
        <p:nvSpPr>
          <p:cNvPr id="22" name="Freccia a destra 21"/>
          <p:cNvSpPr/>
          <p:nvPr/>
        </p:nvSpPr>
        <p:spPr>
          <a:xfrm flipV="1">
            <a:off x="2418904" y="5343640"/>
            <a:ext cx="2009080" cy="45719"/>
          </a:xfrm>
          <a:prstGeom prst="rightArrow">
            <a:avLst>
              <a:gd name="adj1" fmla="val 50000"/>
              <a:gd name="adj2" fmla="val 57468"/>
            </a:avLst>
          </a:prstGeom>
          <a:solidFill>
            <a:srgbClr val="FF0000">
              <a:alpha val="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reccia a destra 22"/>
          <p:cNvSpPr/>
          <p:nvPr/>
        </p:nvSpPr>
        <p:spPr>
          <a:xfrm>
            <a:off x="2411759" y="5979249"/>
            <a:ext cx="2016225" cy="45719"/>
          </a:xfrm>
          <a:prstGeom prst="rightArrow">
            <a:avLst>
              <a:gd name="adj1" fmla="val 50000"/>
              <a:gd name="adj2" fmla="val 57468"/>
            </a:avLst>
          </a:prstGeom>
          <a:solidFill>
            <a:srgbClr val="FF0000">
              <a:alpha val="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Freccia a destra 23"/>
          <p:cNvSpPr/>
          <p:nvPr/>
        </p:nvSpPr>
        <p:spPr>
          <a:xfrm>
            <a:off x="2411761" y="6542999"/>
            <a:ext cx="2016224" cy="58183"/>
          </a:xfrm>
          <a:prstGeom prst="rightArrow">
            <a:avLst>
              <a:gd name="adj1" fmla="val 50000"/>
              <a:gd name="adj2" fmla="val 57468"/>
            </a:avLst>
          </a:prstGeom>
          <a:solidFill>
            <a:srgbClr val="FF0000">
              <a:alpha val="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Rettangolo 24"/>
          <p:cNvSpPr/>
          <p:nvPr/>
        </p:nvSpPr>
        <p:spPr>
          <a:xfrm>
            <a:off x="673224" y="5317352"/>
            <a:ext cx="1738536" cy="1323439"/>
          </a:xfrm>
          <a:prstGeom prst="rect">
            <a:avLst/>
          </a:prstGeom>
          <a:gradFill flip="none" rotWithShape="1">
            <a:gsLst>
              <a:gs pos="0">
                <a:srgbClr val="FFEFD1"/>
              </a:gs>
              <a:gs pos="64999">
                <a:srgbClr val="F0EBD5"/>
              </a:gs>
              <a:gs pos="100000">
                <a:srgbClr val="D1C39F"/>
              </a:gs>
            </a:gsLst>
            <a:lin ang="5400000" scaled="0"/>
            <a:tileRect/>
          </a:gradFill>
          <a:ln>
            <a:solidFill>
              <a:srgbClr val="C00000">
                <a:alpha val="61000"/>
              </a:srgbClr>
            </a:solidFill>
          </a:ln>
        </p:spPr>
        <p:txBody>
          <a:bodyPr wrap="square">
            <a:spAutoFit/>
          </a:bodyPr>
          <a:lstStyle/>
          <a:p>
            <a:pPr algn="ctr">
              <a:tabLst>
                <a:tab pos="444500" algn="l"/>
                <a:tab pos="3322638" algn="l"/>
              </a:tabLst>
            </a:pPr>
            <a:endParaRPr lang="it-IT" sz="1600" b="1" cap="small" dirty="0"/>
          </a:p>
          <a:p>
            <a:pPr algn="ctr">
              <a:tabLst>
                <a:tab pos="444500" algn="l"/>
                <a:tab pos="3322638" algn="l"/>
              </a:tabLst>
            </a:pPr>
            <a:endParaRPr lang="it-IT" sz="1600" b="1" cap="small" dirty="0"/>
          </a:p>
          <a:p>
            <a:pPr algn="ctr">
              <a:tabLst>
                <a:tab pos="444500" algn="l"/>
                <a:tab pos="3322638" algn="l"/>
              </a:tabLst>
            </a:pPr>
            <a:r>
              <a:rPr lang="it-IT" sz="1600" b="1" cap="small" dirty="0"/>
              <a:t>LINEA SUD</a:t>
            </a:r>
          </a:p>
          <a:p>
            <a:pPr algn="ctr">
              <a:tabLst>
                <a:tab pos="444500" algn="l"/>
                <a:tab pos="3322638" algn="l"/>
              </a:tabLst>
            </a:pPr>
            <a:endParaRPr lang="it-IT" sz="1600" b="1" cap="small" dirty="0"/>
          </a:p>
          <a:p>
            <a:pPr algn="just">
              <a:tabLst>
                <a:tab pos="444500" algn="l"/>
                <a:tab pos="3322638" algn="l"/>
              </a:tabLst>
            </a:pPr>
            <a:endParaRPr lang="it-IT" sz="1600" b="1" cap="small" dirty="0"/>
          </a:p>
        </p:txBody>
      </p:sp>
      <p:sp>
        <p:nvSpPr>
          <p:cNvPr id="26" name="Rettangolo 25"/>
          <p:cNvSpPr/>
          <p:nvPr/>
        </p:nvSpPr>
        <p:spPr>
          <a:xfrm>
            <a:off x="4500679" y="5203305"/>
            <a:ext cx="3527705" cy="338554"/>
          </a:xfrm>
          <a:prstGeom prst="rect">
            <a:avLst/>
          </a:prstGeom>
          <a:gradFill flip="none" rotWithShape="1">
            <a:gsLst>
              <a:gs pos="0">
                <a:srgbClr val="FFEFD1"/>
              </a:gs>
              <a:gs pos="64999">
                <a:srgbClr val="F0EBD5"/>
              </a:gs>
              <a:gs pos="100000">
                <a:srgbClr val="D1C39F"/>
              </a:gs>
            </a:gsLst>
            <a:lin ang="5400000" scaled="0"/>
            <a:tileRect/>
          </a:gradFill>
          <a:ln>
            <a:solidFill>
              <a:srgbClr val="C00000">
                <a:alpha val="61000"/>
              </a:srgbClr>
            </a:solidFill>
          </a:ln>
        </p:spPr>
        <p:txBody>
          <a:bodyPr wrap="square">
            <a:spAutoFit/>
          </a:bodyPr>
          <a:lstStyle/>
          <a:p>
            <a:pPr algn="ctr">
              <a:tabLst>
                <a:tab pos="444500" algn="l"/>
                <a:tab pos="3322638" algn="l"/>
              </a:tabLst>
            </a:pPr>
            <a:r>
              <a:rPr lang="it-IT" sz="1600" b="1" cap="small" dirty="0"/>
              <a:t>LS: 	EURO 22.000.000	</a:t>
            </a:r>
          </a:p>
        </p:txBody>
      </p:sp>
      <p:sp>
        <p:nvSpPr>
          <p:cNvPr id="27" name="Rettangolo 26"/>
          <p:cNvSpPr/>
          <p:nvPr/>
        </p:nvSpPr>
        <p:spPr>
          <a:xfrm>
            <a:off x="4495254" y="5851377"/>
            <a:ext cx="3528391" cy="338554"/>
          </a:xfrm>
          <a:prstGeom prst="rect">
            <a:avLst/>
          </a:prstGeom>
          <a:gradFill flip="none" rotWithShape="1">
            <a:gsLst>
              <a:gs pos="0">
                <a:srgbClr val="FFEFD1"/>
              </a:gs>
              <a:gs pos="64999">
                <a:srgbClr val="F0EBD5"/>
              </a:gs>
              <a:gs pos="100000">
                <a:srgbClr val="D1C39F"/>
              </a:gs>
            </a:gsLst>
            <a:lin ang="5400000" scaled="0"/>
            <a:tileRect/>
          </a:gradFill>
          <a:ln>
            <a:solidFill>
              <a:srgbClr val="C00000">
                <a:alpha val="61000"/>
              </a:srgbClr>
            </a:solidFill>
          </a:ln>
        </p:spPr>
        <p:txBody>
          <a:bodyPr wrap="square">
            <a:spAutoFit/>
          </a:bodyPr>
          <a:lstStyle/>
          <a:p>
            <a:pPr>
              <a:tabLst>
                <a:tab pos="444500" algn="l"/>
                <a:tab pos="3322638" algn="l"/>
              </a:tabLst>
            </a:pPr>
            <a:r>
              <a:rPr lang="it-IT" sz="1600" b="1" cap="small" dirty="0"/>
              <a:t>PE:	EURO 22.000.000 </a:t>
            </a:r>
          </a:p>
        </p:txBody>
      </p:sp>
      <p:sp>
        <p:nvSpPr>
          <p:cNvPr id="28" name="Rettangolo 27"/>
          <p:cNvSpPr/>
          <p:nvPr/>
        </p:nvSpPr>
        <p:spPr>
          <a:xfrm>
            <a:off x="4495254" y="6402814"/>
            <a:ext cx="3528391" cy="338554"/>
          </a:xfrm>
          <a:prstGeom prst="rect">
            <a:avLst/>
          </a:prstGeom>
          <a:gradFill flip="none" rotWithShape="1">
            <a:gsLst>
              <a:gs pos="0">
                <a:srgbClr val="FFEFD1"/>
              </a:gs>
              <a:gs pos="64999">
                <a:srgbClr val="F0EBD5"/>
              </a:gs>
              <a:gs pos="100000">
                <a:srgbClr val="D1C39F"/>
              </a:gs>
            </a:gsLst>
            <a:lin ang="5400000" scaled="0"/>
            <a:tileRect/>
          </a:gradFill>
          <a:ln>
            <a:solidFill>
              <a:srgbClr val="C00000">
                <a:alpha val="61000"/>
              </a:srgbClr>
            </a:solidFill>
          </a:ln>
        </p:spPr>
        <p:txBody>
          <a:bodyPr wrap="square">
            <a:spAutoFit/>
          </a:bodyPr>
          <a:lstStyle/>
          <a:p>
            <a:pPr>
              <a:tabLst>
                <a:tab pos="444500" algn="l"/>
                <a:tab pos="3322638" algn="l"/>
              </a:tabLst>
            </a:pPr>
            <a:r>
              <a:rPr lang="it-IT" sz="1600" b="1" cap="small" dirty="0"/>
              <a:t>SH:	EURO 20.000.000</a:t>
            </a:r>
          </a:p>
        </p:txBody>
      </p:sp>
    </p:spTree>
    <p:extLst>
      <p:ext uri="{BB962C8B-B14F-4D97-AF65-F5344CB8AC3E}">
        <p14:creationId xmlns:p14="http://schemas.microsoft.com/office/powerpoint/2010/main" val="1114486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isultati immagini per ripartizione budget">
            <a:hlinkClick r:id="rId2"/>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757997" y="956928"/>
            <a:ext cx="1437739" cy="1031912"/>
          </a:xfrm>
          <a:prstGeom prst="rect">
            <a:avLst/>
          </a:prstGeom>
          <a:noFill/>
          <a:extLst>
            <a:ext uri="{909E8E84-426E-40DD-AFC4-6F175D3DCCD1}">
              <a14:hiddenFill xmlns:a14="http://schemas.microsoft.com/office/drawing/2010/main">
                <a:solidFill>
                  <a:srgbClr val="FFFFFF"/>
                </a:solidFill>
              </a14:hiddenFill>
            </a:ext>
          </a:extLst>
        </p:spPr>
      </p:pic>
      <p:sp>
        <p:nvSpPr>
          <p:cNvPr id="21" name="Freccia a destra 20"/>
          <p:cNvSpPr/>
          <p:nvPr/>
        </p:nvSpPr>
        <p:spPr>
          <a:xfrm>
            <a:off x="1518288" y="4415461"/>
            <a:ext cx="442392" cy="155543"/>
          </a:xfrm>
          <a:prstGeom prst="rightArrow">
            <a:avLst/>
          </a:prstGeom>
          <a:solidFill>
            <a:srgbClr val="C00000">
              <a:alpha val="63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Freccia a destra 24"/>
          <p:cNvSpPr/>
          <p:nvPr/>
        </p:nvSpPr>
        <p:spPr>
          <a:xfrm>
            <a:off x="1534665" y="5865745"/>
            <a:ext cx="376828" cy="155544"/>
          </a:xfrm>
          <a:prstGeom prst="rightArrow">
            <a:avLst/>
          </a:prstGeom>
          <a:solidFill>
            <a:srgbClr val="C00000">
              <a:alpha val="63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Titolo 1"/>
          <p:cNvSpPr txBox="1">
            <a:spLocks/>
          </p:cNvSpPr>
          <p:nvPr/>
        </p:nvSpPr>
        <p:spPr>
          <a:xfrm>
            <a:off x="457200" y="332656"/>
            <a:ext cx="8229600" cy="576064"/>
          </a:xfrm>
          <a:prstGeom prst="rect">
            <a:avLst/>
          </a:prstGeom>
          <a:gradFill>
            <a:gsLst>
              <a:gs pos="0">
                <a:srgbClr val="FC9FCB"/>
              </a:gs>
              <a:gs pos="0">
                <a:srgbClr val="F8B049"/>
              </a:gs>
              <a:gs pos="84000">
                <a:srgbClr val="F8B049"/>
              </a:gs>
              <a:gs pos="98000">
                <a:srgbClr val="FEE7F2"/>
              </a:gs>
              <a:gs pos="94000">
                <a:srgbClr val="F952A0"/>
              </a:gs>
              <a:gs pos="100000">
                <a:srgbClr val="C50849"/>
              </a:gs>
              <a:gs pos="100000">
                <a:srgbClr val="B43E85"/>
              </a:gs>
              <a:gs pos="100000">
                <a:srgbClr val="F8B049"/>
              </a:gs>
            </a:gsLst>
            <a:lin ang="13500000" scaled="0"/>
          </a:gradFill>
          <a:ln w="25400">
            <a:solidFill>
              <a:schemeClr val="accent2">
                <a:lumMod val="60000"/>
                <a:lumOff val="40000"/>
              </a:schemeClr>
            </a:solidFill>
          </a:ln>
        </p:spPr>
        <p:txBody>
          <a:bodyPr vert="horz" lIns="91440" tIns="45720" rIns="91440" bIns="45720" rtlCol="0" anchor="ctr">
            <a:normAutofit/>
          </a:bodyPr>
          <a:lstStyle>
            <a:lvl1pPr algn="ctr">
              <a:lnSpc>
                <a:spcPct val="90000"/>
              </a:lnSpc>
              <a:spcBef>
                <a:spcPct val="0"/>
              </a:spcBef>
              <a:buNone/>
              <a:defRPr sz="3000" b="1">
                <a:latin typeface="+mj-lt"/>
                <a:ea typeface="+mj-ea"/>
                <a:cs typeface="+mj-cs"/>
              </a:defRPr>
            </a:lvl1pPr>
          </a:lstStyle>
          <a:p>
            <a:r>
              <a:rPr lang="it-IT" dirty="0"/>
              <a:t>RIPARTIZIONE DEI BUDGET linea principale  </a:t>
            </a:r>
          </a:p>
        </p:txBody>
      </p:sp>
      <p:sp>
        <p:nvSpPr>
          <p:cNvPr id="9" name="Rettangolo 8"/>
          <p:cNvSpPr/>
          <p:nvPr/>
        </p:nvSpPr>
        <p:spPr>
          <a:xfrm>
            <a:off x="470917" y="1943155"/>
            <a:ext cx="1080120" cy="1631216"/>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tabLst>
                <a:tab pos="444500" algn="l"/>
                <a:tab pos="3322638" algn="l"/>
              </a:tabLst>
            </a:pPr>
            <a:endParaRPr lang="it-IT" sz="2000" b="1" dirty="0">
              <a:ln w="11430"/>
              <a:solidFill>
                <a:schemeClr val="tx1"/>
              </a:solidFill>
              <a:effectLst>
                <a:outerShdw blurRad="50800" dist="39000" dir="5460000" algn="tl">
                  <a:srgbClr val="000000">
                    <a:alpha val="38000"/>
                  </a:srgbClr>
                </a:outerShdw>
              </a:effectLst>
            </a:endParaRPr>
          </a:p>
          <a:p>
            <a:pPr algn="ctr">
              <a:tabLst>
                <a:tab pos="444500" algn="l"/>
                <a:tab pos="3322638" algn="l"/>
              </a:tabLst>
            </a:pPr>
            <a:endParaRPr lang="it-IT" sz="2000" b="1" dirty="0">
              <a:ln w="11430"/>
              <a:solidFill>
                <a:schemeClr val="tx1"/>
              </a:solidFill>
              <a:effectLst>
                <a:outerShdw blurRad="50800" dist="39000" dir="5460000" algn="tl">
                  <a:srgbClr val="000000">
                    <a:alpha val="38000"/>
                  </a:srgbClr>
                </a:outerShdw>
              </a:effectLst>
            </a:endParaRPr>
          </a:p>
          <a:p>
            <a:pPr algn="ctr">
              <a:tabLst>
                <a:tab pos="444500" algn="l"/>
                <a:tab pos="3322638" algn="l"/>
              </a:tabLst>
            </a:pPr>
            <a:r>
              <a:rPr lang="it-IT" sz="2000" b="1" dirty="0">
                <a:ln w="11430"/>
                <a:solidFill>
                  <a:schemeClr val="tx1"/>
                </a:solidFill>
                <a:effectLst>
                  <a:outerShdw blurRad="50800" dist="39000" dir="5460000" algn="tl">
                    <a:srgbClr val="000000">
                      <a:alpha val="38000"/>
                    </a:srgbClr>
                  </a:outerShdw>
                </a:effectLst>
              </a:rPr>
              <a:t>LS  -  PE</a:t>
            </a:r>
          </a:p>
          <a:p>
            <a:pPr algn="ctr">
              <a:tabLst>
                <a:tab pos="444500" algn="l"/>
                <a:tab pos="3322638" algn="l"/>
              </a:tabLst>
            </a:pPr>
            <a:endParaRPr lang="it-IT" sz="2000" b="1" dirty="0">
              <a:ln w="11430"/>
              <a:solidFill>
                <a:schemeClr val="tx1"/>
              </a:solidFill>
              <a:effectLst>
                <a:outerShdw blurRad="50800" dist="39000" dir="5460000" algn="tl">
                  <a:srgbClr val="000000">
                    <a:alpha val="38000"/>
                  </a:srgbClr>
                </a:outerShdw>
              </a:effectLst>
            </a:endParaRPr>
          </a:p>
          <a:p>
            <a:pPr algn="ctr">
              <a:tabLst>
                <a:tab pos="444500" algn="l"/>
                <a:tab pos="3322638" algn="l"/>
              </a:tabLst>
            </a:pPr>
            <a:endParaRPr lang="it-IT" sz="2000" b="1" dirty="0">
              <a:ln w="11430"/>
              <a:solidFill>
                <a:schemeClr val="tx1"/>
              </a:solidFill>
              <a:effectLst>
                <a:outerShdw blurRad="50800" dist="39000" dir="5460000" algn="tl">
                  <a:srgbClr val="000000">
                    <a:alpha val="38000"/>
                  </a:srgbClr>
                </a:outerShdw>
              </a:effectLst>
            </a:endParaRPr>
          </a:p>
        </p:txBody>
      </p:sp>
      <p:sp>
        <p:nvSpPr>
          <p:cNvPr id="12" name="Freccia a destra 11"/>
          <p:cNvSpPr/>
          <p:nvPr/>
        </p:nvSpPr>
        <p:spPr>
          <a:xfrm>
            <a:off x="1545709" y="1988840"/>
            <a:ext cx="442392" cy="155543"/>
          </a:xfrm>
          <a:prstGeom prst="rightArrow">
            <a:avLst/>
          </a:prstGeom>
          <a:solidFill>
            <a:srgbClr val="C00000">
              <a:alpha val="63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p:cNvSpPr/>
          <p:nvPr/>
        </p:nvSpPr>
        <p:spPr>
          <a:xfrm>
            <a:off x="1962844" y="1844824"/>
            <a:ext cx="6856076" cy="307777"/>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tabLst>
                <a:tab pos="444500" algn="l"/>
                <a:tab pos="3322638" algn="l"/>
              </a:tabLst>
            </a:pPr>
            <a:r>
              <a:rPr lang="it-IT" sz="1400" b="1" dirty="0">
                <a:ln w="11430"/>
                <a:effectLst>
                  <a:outerShdw blurRad="50800" dist="39000" dir="5460000" algn="tl">
                    <a:srgbClr val="000000">
                      <a:alpha val="38000"/>
                    </a:srgbClr>
                  </a:outerShdw>
                </a:effectLst>
              </a:rPr>
              <a:t>UNA QUOTA FISSA GARANTITA, PARI AL 3% DEL BUDGET COMPLESSIVO</a:t>
            </a:r>
          </a:p>
        </p:txBody>
      </p:sp>
      <p:sp>
        <p:nvSpPr>
          <p:cNvPr id="16" name="Freccia a destra 15"/>
          <p:cNvSpPr/>
          <p:nvPr/>
        </p:nvSpPr>
        <p:spPr>
          <a:xfrm>
            <a:off x="1565875" y="2636912"/>
            <a:ext cx="431122" cy="155543"/>
          </a:xfrm>
          <a:prstGeom prst="rightArrow">
            <a:avLst/>
          </a:prstGeom>
          <a:solidFill>
            <a:srgbClr val="C00000">
              <a:alpha val="63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p:nvSpPr>
        <p:spPr>
          <a:xfrm>
            <a:off x="1996997" y="2260094"/>
            <a:ext cx="6821922" cy="954107"/>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r>
              <a:rPr lang="it-IT" sz="1400" b="1" dirty="0">
                <a:ln w="11430"/>
                <a:effectLst>
                  <a:outerShdw blurRad="50800" dist="39000" dir="5460000" algn="tl">
                    <a:srgbClr val="000000">
                      <a:alpha val="38000"/>
                    </a:srgbClr>
                  </a:outerShdw>
                </a:effectLst>
              </a:rPr>
              <a:t>UNA QUOTA VARIABILE PROPORZIONALE ALLA SOMMA  DELLE RICHIESTE ECONOMICHE PRESENTATE DALL’INSIEME DEI PROGETTI DEL SINGOLO SETTORE PRINCIPALE RISPETTO ALLA SOMMA DELLE RICHIESTE ECONOMICHE PRESENTATE DA TUTTI I PROGETTI DELL’INTERO MACROSETTORE, APPLICATA AL BUDGET RESIDUO</a:t>
            </a:r>
          </a:p>
        </p:txBody>
      </p:sp>
      <p:sp>
        <p:nvSpPr>
          <p:cNvPr id="18" name="Freccia a destra 17"/>
          <p:cNvSpPr/>
          <p:nvPr/>
        </p:nvSpPr>
        <p:spPr>
          <a:xfrm>
            <a:off x="1556053" y="3345465"/>
            <a:ext cx="420778" cy="155543"/>
          </a:xfrm>
          <a:prstGeom prst="rightArrow">
            <a:avLst/>
          </a:prstGeom>
          <a:solidFill>
            <a:srgbClr val="C00000">
              <a:alpha val="63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Rettangolo 18"/>
          <p:cNvSpPr/>
          <p:nvPr/>
        </p:nvSpPr>
        <p:spPr>
          <a:xfrm>
            <a:off x="1996997" y="3299126"/>
            <a:ext cx="6764216" cy="523220"/>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tabLst>
                <a:tab pos="444500" algn="l"/>
                <a:tab pos="3322638" algn="l"/>
              </a:tabLst>
            </a:pPr>
            <a:r>
              <a:rPr lang="it-IT" sz="1400" b="1" dirty="0">
                <a:ln w="11430"/>
                <a:effectLst>
                  <a:outerShdw blurRad="50800" dist="39000" dir="5460000" algn="tl">
                    <a:srgbClr val="000000">
                      <a:alpha val="38000"/>
                    </a:srgbClr>
                  </a:outerShdw>
                </a:effectLst>
              </a:rPr>
              <a:t>IN NESSUN CASO LA QUOTA ATTRIBUITA AD OGNI SETTORE PUÒ RISULTARE SUPERIORE AL 20% DEL BUDGET COMPLESSIVO</a:t>
            </a:r>
          </a:p>
        </p:txBody>
      </p:sp>
      <p:sp>
        <p:nvSpPr>
          <p:cNvPr id="24" name="Rettangolo 23"/>
          <p:cNvSpPr/>
          <p:nvPr/>
        </p:nvSpPr>
        <p:spPr>
          <a:xfrm>
            <a:off x="1966156" y="4750334"/>
            <a:ext cx="6852766" cy="954107"/>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r>
              <a:rPr lang="it-IT" sz="1400" b="1" dirty="0">
                <a:ln w="11430"/>
                <a:effectLst>
                  <a:outerShdw blurRad="50800" dist="39000" dir="5460000" algn="tl">
                    <a:srgbClr val="000000">
                      <a:alpha val="38000"/>
                    </a:srgbClr>
                  </a:outerShdw>
                </a:effectLst>
              </a:rPr>
              <a:t>UNA QUOTA VARIABILE PROPORZIONALE ALLA SOMMA  DELLE RICHIESTE ECONOMICHE PRESENTATE DALL’INSIEME DEI PROGETTI DEL SINGOLO SETTORE PRINCIPALE RISPETTO ALLA SOMMA DELLE RICHIESTE ECONOMICHE PRESENTATE DA TUTTI I PROGETTI DELL’INTERO MACROSETTORE, APPLICATA AL BUDGET RESIDUO</a:t>
            </a:r>
          </a:p>
        </p:txBody>
      </p:sp>
      <p:sp>
        <p:nvSpPr>
          <p:cNvPr id="26" name="Rettangolo 25"/>
          <p:cNvSpPr/>
          <p:nvPr/>
        </p:nvSpPr>
        <p:spPr>
          <a:xfrm>
            <a:off x="1928271" y="5786100"/>
            <a:ext cx="6890652" cy="523220"/>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tabLst>
                <a:tab pos="444500" algn="l"/>
                <a:tab pos="3322638" algn="l"/>
              </a:tabLst>
            </a:pPr>
            <a:r>
              <a:rPr lang="it-IT" sz="1400" b="1" dirty="0">
                <a:ln w="11430"/>
                <a:effectLst>
                  <a:outerShdw blurRad="50800" dist="39000" dir="5460000" algn="tl">
                    <a:srgbClr val="000000">
                      <a:alpha val="38000"/>
                    </a:srgbClr>
                  </a:outerShdw>
                </a:effectLst>
              </a:rPr>
              <a:t>IN NESSUN CASO LA QUOTA ATTRIBUITA AD OGNI SETTORE PUÒ RISULTARE SUPERIORE AL 25% DEL BUDGET COMPLESSIVO</a:t>
            </a:r>
          </a:p>
        </p:txBody>
      </p:sp>
      <p:sp>
        <p:nvSpPr>
          <p:cNvPr id="27" name="Rettangolo 26"/>
          <p:cNvSpPr/>
          <p:nvPr/>
        </p:nvSpPr>
        <p:spPr>
          <a:xfrm>
            <a:off x="437480" y="4415461"/>
            <a:ext cx="1080120" cy="1631216"/>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tabLst>
                <a:tab pos="444500" algn="l"/>
                <a:tab pos="3322638" algn="l"/>
              </a:tabLst>
            </a:pPr>
            <a:endParaRPr lang="it-IT" sz="2000" b="1" dirty="0">
              <a:ln w="11430"/>
              <a:solidFill>
                <a:schemeClr val="tx1"/>
              </a:solidFill>
              <a:effectLst>
                <a:outerShdw blurRad="50800" dist="39000" dir="5460000" algn="tl">
                  <a:srgbClr val="000000">
                    <a:alpha val="38000"/>
                  </a:srgbClr>
                </a:outerShdw>
              </a:effectLst>
            </a:endParaRPr>
          </a:p>
          <a:p>
            <a:pPr algn="ctr">
              <a:tabLst>
                <a:tab pos="444500" algn="l"/>
                <a:tab pos="3322638" algn="l"/>
              </a:tabLst>
            </a:pPr>
            <a:endParaRPr lang="it-IT" sz="2000" b="1" dirty="0">
              <a:ln w="11430"/>
              <a:solidFill>
                <a:schemeClr val="tx1"/>
              </a:solidFill>
              <a:effectLst>
                <a:outerShdw blurRad="50800" dist="39000" dir="5460000" algn="tl">
                  <a:srgbClr val="000000">
                    <a:alpha val="38000"/>
                  </a:srgbClr>
                </a:outerShdw>
              </a:effectLst>
            </a:endParaRPr>
          </a:p>
          <a:p>
            <a:pPr algn="ctr">
              <a:tabLst>
                <a:tab pos="444500" algn="l"/>
                <a:tab pos="3322638" algn="l"/>
              </a:tabLst>
            </a:pPr>
            <a:r>
              <a:rPr lang="it-IT" sz="2000" b="1" dirty="0">
                <a:ln w="11430"/>
                <a:solidFill>
                  <a:schemeClr val="tx1"/>
                </a:solidFill>
                <a:effectLst>
                  <a:outerShdw blurRad="50800" dist="39000" dir="5460000" algn="tl">
                    <a:srgbClr val="000000">
                      <a:alpha val="38000"/>
                    </a:srgbClr>
                  </a:outerShdw>
                </a:effectLst>
              </a:rPr>
              <a:t>SH</a:t>
            </a:r>
          </a:p>
          <a:p>
            <a:pPr algn="ctr">
              <a:tabLst>
                <a:tab pos="444500" algn="l"/>
                <a:tab pos="3322638" algn="l"/>
              </a:tabLst>
            </a:pPr>
            <a:endParaRPr lang="it-IT" sz="2000" b="1" dirty="0">
              <a:ln w="11430"/>
              <a:solidFill>
                <a:schemeClr val="tx1"/>
              </a:solidFill>
              <a:effectLst>
                <a:outerShdw blurRad="50800" dist="39000" dir="5460000" algn="tl">
                  <a:srgbClr val="000000">
                    <a:alpha val="38000"/>
                  </a:srgbClr>
                </a:outerShdw>
              </a:effectLst>
            </a:endParaRPr>
          </a:p>
          <a:p>
            <a:pPr algn="ctr">
              <a:tabLst>
                <a:tab pos="444500" algn="l"/>
                <a:tab pos="3322638" algn="l"/>
              </a:tabLst>
            </a:pPr>
            <a:endParaRPr lang="it-IT" sz="2000" b="1" dirty="0">
              <a:ln w="11430"/>
              <a:solidFill>
                <a:schemeClr val="tx1"/>
              </a:solidFill>
              <a:effectLst>
                <a:outerShdw blurRad="50800" dist="39000" dir="5460000" algn="tl">
                  <a:srgbClr val="000000">
                    <a:alpha val="38000"/>
                  </a:srgbClr>
                </a:outerShdw>
              </a:effectLst>
            </a:endParaRPr>
          </a:p>
        </p:txBody>
      </p:sp>
      <p:sp>
        <p:nvSpPr>
          <p:cNvPr id="30" name="Freccia a destra 29"/>
          <p:cNvSpPr/>
          <p:nvPr/>
        </p:nvSpPr>
        <p:spPr>
          <a:xfrm>
            <a:off x="1536036" y="5134138"/>
            <a:ext cx="431122" cy="155543"/>
          </a:xfrm>
          <a:prstGeom prst="rightArrow">
            <a:avLst/>
          </a:prstGeom>
          <a:solidFill>
            <a:srgbClr val="C00000">
              <a:alpha val="63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 name="Rettangolo 30"/>
          <p:cNvSpPr/>
          <p:nvPr/>
        </p:nvSpPr>
        <p:spPr>
          <a:xfrm>
            <a:off x="1962842" y="4339343"/>
            <a:ext cx="6856080" cy="307777"/>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tabLst>
                <a:tab pos="444500" algn="l"/>
                <a:tab pos="3322638" algn="l"/>
              </a:tabLst>
            </a:pPr>
            <a:r>
              <a:rPr lang="it-IT" sz="1400" b="1" dirty="0">
                <a:ln w="11430"/>
                <a:effectLst>
                  <a:outerShdw blurRad="50800" dist="39000" dir="5460000" algn="tl">
                    <a:srgbClr val="000000">
                      <a:alpha val="38000"/>
                    </a:srgbClr>
                  </a:outerShdw>
                </a:effectLst>
              </a:rPr>
              <a:t>UNA QUOTA FISSA GARANTITA, PARI AL 5% DEL BUDGET COMPLESSIVO</a:t>
            </a:r>
          </a:p>
        </p:txBody>
      </p:sp>
    </p:spTree>
    <p:extLst>
      <p:ext uri="{BB962C8B-B14F-4D97-AF65-F5344CB8AC3E}">
        <p14:creationId xmlns:p14="http://schemas.microsoft.com/office/powerpoint/2010/main" val="1372437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457200" y="332656"/>
            <a:ext cx="8229600" cy="576064"/>
          </a:xfrm>
          <a:prstGeom prst="rect">
            <a:avLst/>
          </a:prstGeom>
          <a:gradFill>
            <a:gsLst>
              <a:gs pos="0">
                <a:srgbClr val="FC9FCB"/>
              </a:gs>
              <a:gs pos="0">
                <a:srgbClr val="F8B049"/>
              </a:gs>
              <a:gs pos="84000">
                <a:srgbClr val="F8B049"/>
              </a:gs>
              <a:gs pos="98000">
                <a:srgbClr val="FEE7F2"/>
              </a:gs>
              <a:gs pos="94000">
                <a:srgbClr val="F952A0"/>
              </a:gs>
              <a:gs pos="100000">
                <a:srgbClr val="C50849"/>
              </a:gs>
              <a:gs pos="100000">
                <a:srgbClr val="B43E85"/>
              </a:gs>
              <a:gs pos="100000">
                <a:srgbClr val="F8B049"/>
              </a:gs>
            </a:gsLst>
            <a:lin ang="13500000" scaled="0"/>
          </a:gradFill>
          <a:ln w="25400">
            <a:solidFill>
              <a:schemeClr val="accent2">
                <a:lumMod val="60000"/>
                <a:lumOff val="40000"/>
              </a:schemeClr>
            </a:solidFill>
          </a:ln>
        </p:spPr>
        <p:txBody>
          <a:bodyPr vert="horz" lIns="91440" tIns="45720" rIns="91440" bIns="45720" rtlCol="0" anchor="ctr">
            <a:normAutofit/>
          </a:bodyPr>
          <a:lstStyle>
            <a:lvl1pPr algn="ctr">
              <a:lnSpc>
                <a:spcPct val="90000"/>
              </a:lnSpc>
              <a:spcBef>
                <a:spcPct val="0"/>
              </a:spcBef>
              <a:buNone/>
              <a:defRPr sz="3000" b="1">
                <a:latin typeface="+mj-lt"/>
                <a:ea typeface="+mj-ea"/>
                <a:cs typeface="+mj-cs"/>
              </a:defRPr>
            </a:lvl1pPr>
          </a:lstStyle>
          <a:p>
            <a:r>
              <a:rPr lang="it-IT" dirty="0"/>
              <a:t>RIPARTIZIONE DEI BUDGET </a:t>
            </a:r>
            <a:r>
              <a:rPr lang="it-IT"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linea giovani e sud</a:t>
            </a:r>
            <a:r>
              <a:rPr lang="it-IT" dirty="0"/>
              <a:t> </a:t>
            </a:r>
          </a:p>
        </p:txBody>
      </p:sp>
      <p:pic>
        <p:nvPicPr>
          <p:cNvPr id="1026" name="Picture 2" descr="Risultati immagini per ripartizione budget">
            <a:hlinkClick r:id="rId2"/>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76530" y="1010348"/>
            <a:ext cx="2165928" cy="1554556"/>
          </a:xfrm>
          <a:prstGeom prst="rect">
            <a:avLst/>
          </a:prstGeom>
          <a:noFill/>
          <a:extLst>
            <a:ext uri="{909E8E84-426E-40DD-AFC4-6F175D3DCCD1}">
              <a14:hiddenFill xmlns:a14="http://schemas.microsoft.com/office/drawing/2010/main">
                <a:solidFill>
                  <a:srgbClr val="FFFFFF"/>
                </a:solidFill>
              </a14:hiddenFill>
            </a:ext>
          </a:extLst>
        </p:spPr>
      </p:pic>
      <p:sp>
        <p:nvSpPr>
          <p:cNvPr id="13" name="Rettangolo 12"/>
          <p:cNvSpPr/>
          <p:nvPr/>
        </p:nvSpPr>
        <p:spPr>
          <a:xfrm>
            <a:off x="755576" y="4149080"/>
            <a:ext cx="7200800" cy="1754326"/>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tabLst>
                <a:tab pos="444500" algn="l"/>
                <a:tab pos="3322638" algn="l"/>
              </a:tabLst>
            </a:pPr>
            <a:r>
              <a:rPr lang="it-IT" b="1" dirty="0"/>
              <a:t>ALL’INTERNO DI OGNI MACROSETTORE LA RIPARTIZIONE TRA I SETTORI AVVIENE PROPORZIONALMENTE AL RAPPORTO  TRA LA SOMMA DELLE RICHIESTE ECONOMICHE PRESENTATE NELLA LINEA “GIOVANI” PER CIASCUN SETTORE E LA SOMMA DELLE RICHIESTE ECONOMICHE COMPLESSIVE (RELATIVE A TUTTI I SETTORI) RIFERITE ALLA STESSA LINEA D’INTERVENTO</a:t>
            </a:r>
            <a:endParaRPr lang="it-IT" b="1" dirty="0">
              <a:ln w="11430"/>
              <a:effectLst>
                <a:outerShdw blurRad="50800" dist="39000" dir="5460000" algn="tl">
                  <a:srgbClr val="000000">
                    <a:alpha val="38000"/>
                  </a:srgbClr>
                </a:outerShdw>
              </a:effectLst>
            </a:endParaRPr>
          </a:p>
        </p:txBody>
      </p:sp>
      <p:pic>
        <p:nvPicPr>
          <p:cNvPr id="2050" name="Picture 2" descr="Immagine correlata">
            <a:hlinkClick r:id="rId4"/>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427984" y="958446"/>
            <a:ext cx="4158167" cy="3118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369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332656"/>
            <a:ext cx="8229600" cy="648072"/>
          </a:xfrm>
          <a:gradFill>
            <a:gsLst>
              <a:gs pos="0">
                <a:srgbClr val="FC9FCB"/>
              </a:gs>
              <a:gs pos="0">
                <a:srgbClr val="F8B049"/>
              </a:gs>
              <a:gs pos="84000">
                <a:srgbClr val="F8B049"/>
              </a:gs>
              <a:gs pos="98000">
                <a:srgbClr val="FEE7F2"/>
              </a:gs>
              <a:gs pos="94000">
                <a:srgbClr val="F952A0"/>
              </a:gs>
              <a:gs pos="100000">
                <a:srgbClr val="C50849"/>
              </a:gs>
              <a:gs pos="100000">
                <a:srgbClr val="B43E85"/>
              </a:gs>
              <a:gs pos="100000">
                <a:srgbClr val="F8B049"/>
              </a:gs>
            </a:gsLst>
            <a:lin ang="13500000" scaled="0"/>
          </a:gradFill>
          <a:ln w="25400">
            <a:solidFill>
              <a:schemeClr val="accent2">
                <a:lumMod val="60000"/>
                <a:lumOff val="40000"/>
              </a:schemeClr>
            </a:solidFill>
          </a:ln>
        </p:spPr>
        <p:txBody>
          <a:bodyPr vert="horz" lIns="91440" tIns="45720" rIns="91440" bIns="45720" rtlCol="0" anchor="ctr">
            <a:normAutofit/>
          </a:bodyPr>
          <a:lstStyle/>
          <a:p>
            <a:pPr marL="0" algn="ctr">
              <a:lnSpc>
                <a:spcPct val="90000"/>
              </a:lnSpc>
              <a:spcBef>
                <a:spcPct val="0"/>
              </a:spcBef>
              <a:buNone/>
            </a:pPr>
            <a:r>
              <a:rPr lang="it-IT" sz="3000" b="1" dirty="0">
                <a:latin typeface="+mj-lt"/>
                <a:ea typeface="+mj-ea"/>
                <a:cs typeface="+mj-cs"/>
              </a:rPr>
              <a:t>CARATTERISTICHE DEI PROGETTI</a:t>
            </a:r>
          </a:p>
        </p:txBody>
      </p:sp>
      <p:sp>
        <p:nvSpPr>
          <p:cNvPr id="5" name="Segnaposto contenuto 2"/>
          <p:cNvSpPr txBox="1">
            <a:spLocks/>
          </p:cNvSpPr>
          <p:nvPr/>
        </p:nvSpPr>
        <p:spPr>
          <a:xfrm>
            <a:off x="515072" y="2982256"/>
            <a:ext cx="8229600" cy="3340968"/>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None/>
              <a:tabLst/>
              <a:defRPr/>
            </a:pPr>
            <a:endParaRPr kumimoji="0" lang="it-IT" sz="3200" b="1" i="0" u="sng" strike="noStrike" kern="1200" cap="none" spc="0" normalizeH="0" baseline="0" noProof="0" dirty="0">
              <a:ln>
                <a:noFill/>
              </a:ln>
              <a:solidFill>
                <a:schemeClr val="accent2">
                  <a:lumMod val="75000"/>
                </a:schemeClr>
              </a:solidFill>
              <a:effectLst/>
              <a:uLnTx/>
              <a:uFillTx/>
              <a:latin typeface="+mn-lt"/>
              <a:ea typeface="+mn-ea"/>
              <a:cs typeface="+mn-cs"/>
            </a:endParaRPr>
          </a:p>
        </p:txBody>
      </p:sp>
      <p:sp>
        <p:nvSpPr>
          <p:cNvPr id="7" name="Segnaposto contenuto 2"/>
          <p:cNvSpPr txBox="1">
            <a:spLocks/>
          </p:cNvSpPr>
          <p:nvPr/>
        </p:nvSpPr>
        <p:spPr>
          <a:xfrm>
            <a:off x="467544" y="4293096"/>
            <a:ext cx="8229600" cy="1631216"/>
          </a:xfrm>
          <a:prstGeom prst="rect">
            <a:avLst/>
          </a:prstGeom>
        </p:spPr>
        <p:txBody>
          <a:bodyPr wrap="square">
            <a:spAutoFit/>
          </a:bodyPr>
          <a:lstStyle>
            <a:defPPr>
              <a:defRPr lang="it-IT"/>
            </a:defPPr>
            <a:lvl1pPr algn="just">
              <a:defRPr sz="2000" b="1">
                <a:solidFill>
                  <a:schemeClr val="dk1"/>
                </a:solidFill>
              </a:defRPr>
            </a:lvl1pPr>
          </a:lstStyle>
          <a:p>
            <a:r>
              <a:rPr lang="it-IT" dirty="0"/>
              <a:t> </a:t>
            </a:r>
          </a:p>
          <a:p>
            <a:r>
              <a:rPr lang="it-IT" dirty="0"/>
              <a:t> </a:t>
            </a:r>
          </a:p>
          <a:p>
            <a:r>
              <a:rPr lang="it-IT" dirty="0"/>
              <a:t> </a:t>
            </a:r>
          </a:p>
          <a:p>
            <a:endParaRPr lang="it-IT" dirty="0"/>
          </a:p>
          <a:p>
            <a:r>
              <a:rPr lang="it-IT" dirty="0"/>
              <a:t> </a:t>
            </a:r>
          </a:p>
        </p:txBody>
      </p:sp>
      <p:sp>
        <p:nvSpPr>
          <p:cNvPr id="14" name="CasellaDiTesto 13"/>
          <p:cNvSpPr txBox="1"/>
          <p:nvPr/>
        </p:nvSpPr>
        <p:spPr>
          <a:xfrm>
            <a:off x="4283968" y="1907540"/>
            <a:ext cx="2376264" cy="369332"/>
          </a:xfrm>
          <a:prstGeom prst="rect">
            <a:avLst/>
          </a:prstGeom>
          <a:noFill/>
        </p:spPr>
        <p:txBody>
          <a:bodyPr wrap="square" rtlCol="0">
            <a:spAutoFit/>
          </a:bodyPr>
          <a:lstStyle/>
          <a:p>
            <a:r>
              <a:rPr lang="it-IT" dirty="0"/>
              <a:t> </a:t>
            </a:r>
          </a:p>
        </p:txBody>
      </p:sp>
      <p:sp>
        <p:nvSpPr>
          <p:cNvPr id="16" name="CasellaDiTesto 15"/>
          <p:cNvSpPr txBox="1"/>
          <p:nvPr/>
        </p:nvSpPr>
        <p:spPr>
          <a:xfrm>
            <a:off x="2699792" y="1671191"/>
            <a:ext cx="2304256" cy="461665"/>
          </a:xfrm>
          <a:prstGeom prst="rect">
            <a:avLst/>
          </a:prstGeom>
          <a:noFill/>
          <a:ln w="38100">
            <a:solidFill>
              <a:schemeClr val="tx2"/>
            </a:solidFill>
          </a:ln>
        </p:spPr>
        <p:txBody>
          <a:bodyPr wrap="square" rtlCol="0">
            <a:spAutoFit/>
          </a:bodyPr>
          <a:lstStyle/>
          <a:p>
            <a:r>
              <a:rPr lang="it-IT" sz="2400" b="1" dirty="0"/>
              <a:t>DURATA </a:t>
            </a:r>
            <a:r>
              <a:rPr lang="it-IT" sz="2400" dirty="0">
                <a:solidFill>
                  <a:schemeClr val="tx2"/>
                </a:solidFill>
                <a:latin typeface="Eras Bold ITC" pitchFamily="34" charset="0"/>
              </a:rPr>
              <a:t>3</a:t>
            </a:r>
            <a:r>
              <a:rPr lang="it-IT" sz="2400" dirty="0">
                <a:solidFill>
                  <a:srgbClr val="C00000"/>
                </a:solidFill>
                <a:latin typeface="Eras Bold ITC" pitchFamily="34" charset="0"/>
              </a:rPr>
              <a:t> </a:t>
            </a:r>
            <a:r>
              <a:rPr lang="it-IT" sz="2400" b="1" dirty="0"/>
              <a:t>ANNI</a:t>
            </a:r>
          </a:p>
        </p:txBody>
      </p:sp>
      <p:pic>
        <p:nvPicPr>
          <p:cNvPr id="2050"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3567" y="1351696"/>
            <a:ext cx="1512169" cy="114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Rettangolo 18"/>
          <p:cNvSpPr/>
          <p:nvPr/>
        </p:nvSpPr>
        <p:spPr>
          <a:xfrm>
            <a:off x="611560" y="4377298"/>
            <a:ext cx="8136904" cy="707886"/>
          </a:xfrm>
          <a:prstGeom prst="rect">
            <a:avLst/>
          </a:prstGeom>
        </p:spPr>
        <p:txBody>
          <a:bodyPr wrap="square">
            <a:spAutoFit/>
          </a:bodyPr>
          <a:lstStyle/>
          <a:p>
            <a:pPr lvl="0" algn="just"/>
            <a:r>
              <a:rPr lang="it-IT" sz="2000" b="1" dirty="0">
                <a:solidFill>
                  <a:schemeClr val="dk1"/>
                </a:solidFill>
              </a:rPr>
              <a:t>LA </a:t>
            </a:r>
            <a:r>
              <a:rPr lang="it-IT" sz="2000" b="1" dirty="0">
                <a:solidFill>
                  <a:srgbClr val="FF0000"/>
                </a:solidFill>
                <a:latin typeface="Eras Bold ITC" panose="020B0907030504020204" pitchFamily="34" charset="0"/>
              </a:rPr>
              <a:t>SCADENZA</a:t>
            </a:r>
            <a:r>
              <a:rPr lang="it-IT" sz="2000" b="1" dirty="0">
                <a:solidFill>
                  <a:schemeClr val="dk1"/>
                </a:solidFill>
              </a:rPr>
              <a:t> PER LA PRESENTAZIONE DEI PROGETTI È FISSATA ALLE </a:t>
            </a:r>
            <a:r>
              <a:rPr lang="it-IT" sz="2000" b="1" dirty="0">
                <a:solidFill>
                  <a:srgbClr val="FF0000"/>
                </a:solidFill>
                <a:latin typeface="Eras Bold ITC" panose="020B0907030504020204" pitchFamily="34" charset="0"/>
              </a:rPr>
              <a:t>ORE 15.00 DEL  29  MARZO 2018</a:t>
            </a:r>
          </a:p>
        </p:txBody>
      </p:sp>
      <p:sp>
        <p:nvSpPr>
          <p:cNvPr id="20" name="Rettangolo 19"/>
          <p:cNvSpPr/>
          <p:nvPr/>
        </p:nvSpPr>
        <p:spPr>
          <a:xfrm>
            <a:off x="611560" y="5313402"/>
            <a:ext cx="8136904" cy="1323439"/>
          </a:xfrm>
          <a:prstGeom prst="rect">
            <a:avLst/>
          </a:prstGeom>
        </p:spPr>
        <p:txBody>
          <a:bodyPr wrap="square">
            <a:spAutoFit/>
          </a:bodyPr>
          <a:lstStyle/>
          <a:p>
            <a:pPr algn="just"/>
            <a:r>
              <a:rPr lang="it-IT" sz="2000" b="1" dirty="0">
                <a:solidFill>
                  <a:schemeClr val="dk1"/>
                </a:solidFill>
              </a:rPr>
              <a:t>I PROGETTI SONO REDATTI </a:t>
            </a:r>
            <a:r>
              <a:rPr lang="it-IT" sz="2000" b="1" dirty="0">
                <a:solidFill>
                  <a:srgbClr val="FF0000"/>
                </a:solidFill>
                <a:latin typeface="Eras Bold ITC" panose="020B0907030504020204" pitchFamily="34" charset="0"/>
              </a:rPr>
              <a:t>IN LINGUA INGLESE, MA PUO’ ESSERE FORNITA UNA VERSIONE ANCHE IN ITALIANO</a:t>
            </a:r>
            <a:r>
              <a:rPr lang="it-IT" sz="2000" b="1" dirty="0">
                <a:solidFill>
                  <a:schemeClr val="dk1"/>
                </a:solidFill>
              </a:rPr>
              <a:t>, E SONO PRESENTATI ESCLUSIVAMENTE PER VIA TELEMATICA SUL SITO </a:t>
            </a:r>
            <a:r>
              <a:rPr lang="it-IT" sz="2000" b="1" dirty="0">
                <a:solidFill>
                  <a:srgbClr val="FF0000"/>
                </a:solidFill>
                <a:latin typeface="Eras Bold ITC" panose="020B0907030504020204" pitchFamily="34" charset="0"/>
              </a:rPr>
              <a:t>HTTP://PRIN.MIUR.IT</a:t>
            </a:r>
          </a:p>
        </p:txBody>
      </p:sp>
      <p:sp>
        <p:nvSpPr>
          <p:cNvPr id="21" name="Freccia a destra 20"/>
          <p:cNvSpPr/>
          <p:nvPr/>
        </p:nvSpPr>
        <p:spPr>
          <a:xfrm>
            <a:off x="179512" y="4725144"/>
            <a:ext cx="288032" cy="72008"/>
          </a:xfrm>
          <a:prstGeom prst="rightArrow">
            <a:avLst/>
          </a:prstGeom>
          <a:solidFill>
            <a:srgbClr val="C00000"/>
          </a:solid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reccia a destra 22"/>
          <p:cNvSpPr/>
          <p:nvPr/>
        </p:nvSpPr>
        <p:spPr>
          <a:xfrm>
            <a:off x="179512" y="5949280"/>
            <a:ext cx="288032" cy="72008"/>
          </a:xfrm>
          <a:prstGeom prst="rightArrow">
            <a:avLst/>
          </a:prstGeom>
          <a:solidFill>
            <a:srgbClr val="C00000"/>
          </a:solid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p:cNvSpPr txBox="1"/>
          <p:nvPr/>
        </p:nvSpPr>
        <p:spPr>
          <a:xfrm>
            <a:off x="323528" y="3039343"/>
            <a:ext cx="6496841" cy="830997"/>
          </a:xfrm>
          <a:prstGeom prst="rect">
            <a:avLst/>
          </a:prstGeom>
          <a:noFill/>
          <a:ln w="38100">
            <a:solidFill>
              <a:schemeClr val="tx2"/>
            </a:solidFill>
          </a:ln>
        </p:spPr>
        <p:txBody>
          <a:bodyPr wrap="square" rtlCol="0">
            <a:spAutoFit/>
          </a:bodyPr>
          <a:lstStyle/>
          <a:p>
            <a:r>
              <a:rPr lang="it-IT" sz="2400" b="1" dirty="0"/>
              <a:t>COSTO MAX </a:t>
            </a:r>
            <a:r>
              <a:rPr lang="it-IT" sz="2400" b="1" dirty="0">
                <a:solidFill>
                  <a:srgbClr val="990033"/>
                </a:solidFill>
              </a:rPr>
              <a:t>1.200.000</a:t>
            </a:r>
            <a:r>
              <a:rPr lang="it-IT" sz="2400" b="1" dirty="0"/>
              <a:t> EURO PER PROGETTO</a:t>
            </a:r>
          </a:p>
          <a:p>
            <a:pPr algn="ctr"/>
            <a:r>
              <a:rPr lang="it-IT" sz="2400" b="1" dirty="0"/>
              <a:t>(</a:t>
            </a:r>
            <a:r>
              <a:rPr lang="it-IT" sz="2400" b="1" dirty="0">
                <a:solidFill>
                  <a:srgbClr val="990033"/>
                </a:solidFill>
              </a:rPr>
              <a:t>800.000</a:t>
            </a:r>
            <a:r>
              <a:rPr lang="it-IT" sz="2400" b="1" dirty="0"/>
              <a:t> euro per la linea «GIOVANI»)</a:t>
            </a:r>
          </a:p>
        </p:txBody>
      </p:sp>
      <p:pic>
        <p:nvPicPr>
          <p:cNvPr id="3074"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107775" y="2852936"/>
            <a:ext cx="1140718" cy="1053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6" descr="Immagine correlata">
            <a:hlinkClick r:id="rId4"/>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652120" y="1084076"/>
            <a:ext cx="1593966" cy="159396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3656</TotalTime>
  <Words>2600</Words>
  <Application>Microsoft Macintosh PowerPoint</Application>
  <PresentationFormat>Presentazione su schermo (4:3)</PresentationFormat>
  <Paragraphs>273</Paragraphs>
  <Slides>32</Slides>
  <Notes>4</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32</vt:i4>
      </vt:variant>
    </vt:vector>
  </HeadingPairs>
  <TitlesOfParts>
    <vt:vector size="38" baseType="lpstr">
      <vt:lpstr>Arial</vt:lpstr>
      <vt:lpstr>Berlin Sans FB</vt:lpstr>
      <vt:lpstr>Britannic Bold</vt:lpstr>
      <vt:lpstr>Calibri</vt:lpstr>
      <vt:lpstr>Eras Bold ITC</vt:lpstr>
      <vt:lpstr>Tema di Office</vt:lpstr>
      <vt:lpstr> PRIN 2017   Progetti di ricerca di Rilevante Interesse Nazionale      </vt:lpstr>
      <vt:lpstr>OBIETTIVI DEL BANDO</vt:lpstr>
      <vt:lpstr> BUDGET COMPLESSIVO</vt:lpstr>
      <vt:lpstr> FONTI DI FINANZIAMENTO</vt:lpstr>
      <vt:lpstr> LINEE D’INTERVENTO</vt:lpstr>
      <vt:lpstr>Presentazione standard di PowerPoint</vt:lpstr>
      <vt:lpstr>Presentazione standard di PowerPoint</vt:lpstr>
      <vt:lpstr>Presentazione standard di PowerPoint</vt:lpstr>
      <vt:lpstr>Presentazione standard di PowerPoint</vt:lpstr>
      <vt:lpstr>Presentazione standard di PowerPoint</vt:lpstr>
      <vt:lpstr>COORDINATORE SCIENTIFICO  (PRINCIPAL INVESTIGATOR – PI)</vt:lpstr>
      <vt:lpstr>RESPONSABILE LOCALE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GESTIONE DEI PROGETTI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Ministero dell'Università e della Ricerca</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SpinaciE</dc:creator>
  <cp:lastModifiedBy>silvio menghini</cp:lastModifiedBy>
  <cp:revision>328</cp:revision>
  <cp:lastPrinted>2018-02-05T17:47:18Z</cp:lastPrinted>
  <dcterms:created xsi:type="dcterms:W3CDTF">2012-01-12T08:56:06Z</dcterms:created>
  <dcterms:modified xsi:type="dcterms:W3CDTF">2018-02-05T17:48:34Z</dcterms:modified>
</cp:coreProperties>
</file>